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8"/>
  </p:notesMasterIdLst>
  <p:sldIdLst>
    <p:sldId id="431" r:id="rId6"/>
    <p:sldId id="263" r:id="rId7"/>
    <p:sldId id="741" r:id="rId8"/>
    <p:sldId id="745" r:id="rId9"/>
    <p:sldId id="742" r:id="rId10"/>
    <p:sldId id="723" r:id="rId11"/>
    <p:sldId id="748" r:id="rId12"/>
    <p:sldId id="747" r:id="rId13"/>
    <p:sldId id="787" r:id="rId14"/>
    <p:sldId id="257" r:id="rId15"/>
    <p:sldId id="788" r:id="rId16"/>
    <p:sldId id="260" r:id="rId17"/>
    <p:sldId id="262" r:id="rId18"/>
    <p:sldId id="265" r:id="rId19"/>
    <p:sldId id="264" r:id="rId20"/>
    <p:sldId id="805" r:id="rId21"/>
    <p:sldId id="268" r:id="rId22"/>
    <p:sldId id="270" r:id="rId23"/>
    <p:sldId id="271" r:id="rId24"/>
    <p:sldId id="273" r:id="rId25"/>
    <p:sldId id="272" r:id="rId26"/>
    <p:sldId id="269" r:id="rId27"/>
    <p:sldId id="274" r:id="rId28"/>
    <p:sldId id="275" r:id="rId29"/>
    <p:sldId id="724" r:id="rId30"/>
    <p:sldId id="726" r:id="rId31"/>
    <p:sldId id="750" r:id="rId32"/>
    <p:sldId id="749" r:id="rId33"/>
    <p:sldId id="752" r:id="rId34"/>
    <p:sldId id="753" r:id="rId35"/>
    <p:sldId id="730" r:id="rId36"/>
    <p:sldId id="758" r:id="rId37"/>
    <p:sldId id="762" r:id="rId38"/>
    <p:sldId id="761" r:id="rId39"/>
    <p:sldId id="760" r:id="rId40"/>
    <p:sldId id="731" r:id="rId41"/>
    <p:sldId id="802" r:id="rId42"/>
    <p:sldId id="798" r:id="rId43"/>
    <p:sldId id="797" r:id="rId44"/>
    <p:sldId id="795" r:id="rId45"/>
    <p:sldId id="804" r:id="rId46"/>
    <p:sldId id="825" r:id="rId47"/>
    <p:sldId id="734" r:id="rId48"/>
    <p:sldId id="779" r:id="rId49"/>
    <p:sldId id="780" r:id="rId50"/>
    <p:sldId id="782" r:id="rId51"/>
    <p:sldId id="784" r:id="rId52"/>
    <p:sldId id="735" r:id="rId53"/>
    <p:sldId id="783" r:id="rId54"/>
    <p:sldId id="814" r:id="rId55"/>
    <p:sldId id="785" r:id="rId56"/>
    <p:sldId id="815" r:id="rId57"/>
    <p:sldId id="816" r:id="rId58"/>
    <p:sldId id="817" r:id="rId59"/>
    <p:sldId id="818" r:id="rId60"/>
    <p:sldId id="821" r:id="rId61"/>
    <p:sldId id="820" r:id="rId62"/>
    <p:sldId id="824" r:id="rId63"/>
    <p:sldId id="822" r:id="rId64"/>
    <p:sldId id="823" r:id="rId65"/>
    <p:sldId id="793" r:id="rId66"/>
    <p:sldId id="82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65" autoAdjust="0"/>
  </p:normalViewPr>
  <p:slideViewPr>
    <p:cSldViewPr snapToGrid="0">
      <p:cViewPr varScale="1">
        <p:scale>
          <a:sx n="63" d="100"/>
          <a:sy n="63" d="100"/>
        </p:scale>
        <p:origin x="80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ELA Performance Levels Fall 2022-2023</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72B-4DB0-8925-F596B2402AF7}"/>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72B-4DB0-8925-F596B2402AF7}"/>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72B-4DB0-8925-F596B2402AF7}"/>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72B-4DB0-8925-F596B2402AF7}"/>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72B-4DB0-8925-F596B2402AF7}"/>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F284BB7F-E52E-48C8-AD69-8140D78C9859}" type="CATEGORYNAME">
                      <a:rPr lang="en-US"/>
                      <a:pPr>
                        <a:defRPr/>
                      </a:pPr>
                      <a:t>[CATEGORY NAME]</a:t>
                    </a:fld>
                    <a:r>
                      <a:rPr lang="en-US" baseline="0"/>
                      <a:t>
20.1%</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2B-4DB0-8925-F596B2402AF7}"/>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FFD17D03-11B8-4143-8C8D-578A6286657A}" type="CATEGORYNAME">
                      <a:rPr lang="en-US"/>
                      <a:pPr>
                        <a:defRPr>
                          <a:solidFill>
                            <a:schemeClr val="accent6"/>
                          </a:solidFill>
                        </a:defRPr>
                      </a:pPr>
                      <a:t>[CATEGORY NAME]</a:t>
                    </a:fld>
                    <a:r>
                      <a:rPr lang="en-US" baseline="0"/>
                      <a:t>
24.1%</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72B-4DB0-8925-F596B2402AF7}"/>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D037CEB5-69DD-425A-84AC-9231FD6997D8}" type="CATEGORYNAME">
                      <a:rPr lang="en-US"/>
                      <a:pPr>
                        <a:defRPr>
                          <a:solidFill>
                            <a:schemeClr val="accent6"/>
                          </a:solidFill>
                        </a:defRPr>
                      </a:pPr>
                      <a:t>[CATEGORY NAME]</a:t>
                    </a:fld>
                    <a:r>
                      <a:rPr lang="en-US" baseline="0"/>
                      <a:t>
31.7%</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72B-4DB0-8925-F596B2402AF7}"/>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3CBC429F-8A65-4AAC-B83F-E7F470E493A7}" type="CATEGORYNAME">
                      <a:rPr lang="en-US"/>
                      <a:pPr>
                        <a:defRPr>
                          <a:solidFill>
                            <a:schemeClr val="accent6"/>
                          </a:solidFill>
                        </a:defRPr>
                      </a:pPr>
                      <a:t>[CATEGORY NAME]</a:t>
                    </a:fld>
                    <a:r>
                      <a:rPr lang="en-US" baseline="0"/>
                      <a:t>
24.1%</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2B-4DB0-8925-F596B2402AF7}"/>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D4501521-AB51-4EBB-93B1-9123C55CB60E}" type="CATEGORYNAME">
                      <a:rPr lang="en-US"/>
                      <a:pPr>
                        <a:defRPr>
                          <a:solidFill>
                            <a:schemeClr val="accent6"/>
                          </a:solidFill>
                        </a:defRPr>
                      </a:pPr>
                      <a:t>[CATEGORY NAME]</a:t>
                    </a:fld>
                    <a:r>
                      <a:rPr lang="en-US" baseline="0"/>
                      <a:t>
55.8%</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72B-4DB0-8925-F596B2402AF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Below</c:v>
                </c:pt>
                <c:pt idx="1">
                  <c:v>Approaching</c:v>
                </c:pt>
                <c:pt idx="2">
                  <c:v>Met</c:v>
                </c:pt>
                <c:pt idx="3">
                  <c:v>Exceeded</c:v>
                </c:pt>
                <c:pt idx="4">
                  <c:v>Met Plus Exceeded</c:v>
                </c:pt>
              </c:strCache>
            </c:strRef>
          </c:cat>
          <c:val>
            <c:numRef>
              <c:f>Sheet1!$B$2:$B$6</c:f>
              <c:numCache>
                <c:formatCode>General</c:formatCode>
                <c:ptCount val="5"/>
                <c:pt idx="0">
                  <c:v>20.100000000000001</c:v>
                </c:pt>
                <c:pt idx="1">
                  <c:v>24.1</c:v>
                </c:pt>
                <c:pt idx="2">
                  <c:v>31.7</c:v>
                </c:pt>
                <c:pt idx="3">
                  <c:v>24.1</c:v>
                </c:pt>
                <c:pt idx="4">
                  <c:v>55.8</c:v>
                </c:pt>
              </c:numCache>
            </c:numRef>
          </c:val>
          <c:extLst>
            <c:ext xmlns:c16="http://schemas.microsoft.com/office/drawing/2014/chart" uri="{C3380CC4-5D6E-409C-BE32-E72D297353CC}">
              <c16:uniqueId val="{0000000A-472B-4DB0-8925-F596B2402AF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Mastery Connect</a:t>
            </a:r>
          </a:p>
          <a:p>
            <a:pPr>
              <a:defRPr/>
            </a:pPr>
            <a:r>
              <a:rPr lang="en-US"/>
              <a:t>Math Performance Levels Fall 2022-2023</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Math Performance Levels Fall 2022-2023</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14C-421E-BB62-0C397B25E15E}"/>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14C-421E-BB62-0C397B25E15E}"/>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14C-421E-BB62-0C397B25E15E}"/>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14C-421E-BB62-0C397B25E15E}"/>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14C-421E-BB62-0C397B25E15E}"/>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F284BB7F-E52E-48C8-AD69-8140D78C9859}" type="CATEGORYNAME">
                      <a:rPr lang="en-US"/>
                      <a:pPr>
                        <a:defRPr/>
                      </a:pPr>
                      <a:t>[CATEGORY NAME]</a:t>
                    </a:fld>
                    <a:r>
                      <a:rPr lang="en-US" baseline="0"/>
                      <a:t>
41.3%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4C-421E-BB62-0C397B25E15E}"/>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FFD17D03-11B8-4143-8C8D-578A6286657A}" type="CATEGORYNAME">
                      <a:rPr lang="en-US"/>
                      <a:pPr>
                        <a:defRPr>
                          <a:solidFill>
                            <a:schemeClr val="accent2"/>
                          </a:solidFill>
                        </a:defRPr>
                      </a:pPr>
                      <a:t>[CATEGORY NAME]</a:t>
                    </a:fld>
                    <a:r>
                      <a:rPr lang="en-US" baseline="0"/>
                      <a:t>
17.8%</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4C-421E-BB62-0C397B25E15E}"/>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2969E273-298D-4BEC-B791-79409E3BAC28}" type="CATEGORYNAME">
                      <a:rPr lang="en-US"/>
                      <a:pPr>
                        <a:defRPr>
                          <a:solidFill>
                            <a:schemeClr val="accent2"/>
                          </a:solidFill>
                        </a:defRPr>
                      </a:pPr>
                      <a:t>[CATEGORY NAME]</a:t>
                    </a:fld>
                    <a:r>
                      <a:rPr lang="en-US" baseline="0"/>
                      <a:t>
15.6%</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14C-421E-BB62-0C397B25E15E}"/>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A0A40F80-9844-4DF2-A203-F875D0268321}" type="CATEGORYNAME">
                      <a:rPr lang="en-US"/>
                      <a:pPr>
                        <a:defRPr>
                          <a:solidFill>
                            <a:schemeClr val="accent2"/>
                          </a:solidFill>
                        </a:defRPr>
                      </a:pPr>
                      <a:t>[CATEGORY NAME]</a:t>
                    </a:fld>
                    <a:r>
                      <a:rPr lang="en-US" baseline="0"/>
                      <a:t>
25.3%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4C-421E-BB62-0C397B25E15E}"/>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D4501521-AB51-4EBB-93B1-9123C55CB60E}" type="CATEGORYNAME">
                      <a:rPr lang="en-US"/>
                      <a:pPr>
                        <a:defRPr>
                          <a:solidFill>
                            <a:schemeClr val="accent2"/>
                          </a:solidFill>
                        </a:defRPr>
                      </a:pPr>
                      <a:t>[CATEGORY NAME]</a:t>
                    </a:fld>
                    <a:r>
                      <a:rPr lang="en-US" baseline="0"/>
                      <a:t>
40.9%</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14C-421E-BB62-0C397B25E15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Below</c:v>
                </c:pt>
                <c:pt idx="1">
                  <c:v>Approaching</c:v>
                </c:pt>
                <c:pt idx="2">
                  <c:v>Met</c:v>
                </c:pt>
                <c:pt idx="3">
                  <c:v>Exceeded</c:v>
                </c:pt>
                <c:pt idx="4">
                  <c:v>Met Plus Exceeded</c:v>
                </c:pt>
              </c:strCache>
            </c:strRef>
          </c:cat>
          <c:val>
            <c:numRef>
              <c:f>Sheet1!$B$2:$B$6</c:f>
              <c:numCache>
                <c:formatCode>General</c:formatCode>
                <c:ptCount val="5"/>
                <c:pt idx="0">
                  <c:v>41.3</c:v>
                </c:pt>
                <c:pt idx="1">
                  <c:v>17.8</c:v>
                </c:pt>
                <c:pt idx="2">
                  <c:v>15.6</c:v>
                </c:pt>
                <c:pt idx="3">
                  <c:v>25.3</c:v>
                </c:pt>
                <c:pt idx="4">
                  <c:v>40.9</c:v>
                </c:pt>
              </c:numCache>
            </c:numRef>
          </c:val>
          <c:extLst>
            <c:ext xmlns:c16="http://schemas.microsoft.com/office/drawing/2014/chart" uri="{C3380CC4-5D6E-409C-BE32-E72D297353CC}">
              <c16:uniqueId val="{0000000A-214C-421E-BB62-0C397B25E15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Mastery Connect</a:t>
            </a:r>
          </a:p>
          <a:p>
            <a:pPr>
              <a:defRPr/>
            </a:pPr>
            <a:r>
              <a:rPr lang="en-US"/>
              <a:t>Science Performance Levels Fall 2022-2023</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Science Performance Levels Fall 2022-2023</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97B-40B0-8442-654EC151BAE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97B-40B0-8442-654EC151BAE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97B-40B0-8442-654EC151BAE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97B-40B0-8442-654EC151BAE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97B-40B0-8442-654EC151BAE5}"/>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284BB7F-E52E-48C8-AD69-8140D78C9859}" type="CATEGORYNAME">
                      <a:rPr lang="en-US"/>
                      <a:pPr>
                        <a:defRPr/>
                      </a:pPr>
                      <a:t>[CATEGORY NAME]</a:t>
                    </a:fld>
                    <a:r>
                      <a:rPr lang="en-US" baseline="0"/>
                      <a:t>
14.4%</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7B-40B0-8442-654EC151BAE5}"/>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FD17D03-11B8-4143-8C8D-578A6286657A}" type="CATEGORYNAME">
                      <a:rPr lang="en-US"/>
                      <a:pPr>
                        <a:defRPr>
                          <a:solidFill>
                            <a:schemeClr val="accent1"/>
                          </a:solidFill>
                        </a:defRPr>
                      </a:pPr>
                      <a:t>[CATEGORY NAME]</a:t>
                    </a:fld>
                    <a:r>
                      <a:rPr lang="en-US" baseline="0"/>
                      <a:t>
12.7%</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7B-40B0-8442-654EC151BAE5}"/>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2969E273-298D-4BEC-B791-79409E3BAC28}" type="CATEGORYNAME">
                      <a:rPr lang="en-US"/>
                      <a:pPr>
                        <a:defRPr>
                          <a:solidFill>
                            <a:schemeClr val="accent1"/>
                          </a:solidFill>
                        </a:defRPr>
                      </a:pPr>
                      <a:t>[CATEGORY NAME]</a:t>
                    </a:fld>
                    <a:r>
                      <a:rPr lang="en-US" baseline="0"/>
                      <a:t>
21.2%</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7B-40B0-8442-654EC151BAE5}"/>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0A40F80-9844-4DF2-A203-F875D0268321}" type="CATEGORYNAME">
                      <a:rPr lang="en-US"/>
                      <a:pPr>
                        <a:defRPr>
                          <a:solidFill>
                            <a:schemeClr val="accent1"/>
                          </a:solidFill>
                        </a:defRPr>
                      </a:pPr>
                      <a:t>[CATEGORY NAME]</a:t>
                    </a:fld>
                    <a:r>
                      <a:rPr lang="en-US" baseline="0"/>
                      <a:t>
51.7%</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7B-40B0-8442-654EC151BAE5}"/>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4501521-AB51-4EBB-93B1-9123C55CB60E}" type="CATEGORYNAME">
                      <a:rPr lang="en-US"/>
                      <a:pPr>
                        <a:defRPr>
                          <a:solidFill>
                            <a:schemeClr val="accent1"/>
                          </a:solidFill>
                        </a:defRPr>
                      </a:pPr>
                      <a:t>[CATEGORY NAME]</a:t>
                    </a:fld>
                    <a:r>
                      <a:rPr lang="en-US" baseline="0"/>
                      <a:t>
72.9%</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97B-40B0-8442-654EC151BAE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Below</c:v>
                </c:pt>
                <c:pt idx="1">
                  <c:v>Approaching</c:v>
                </c:pt>
                <c:pt idx="2">
                  <c:v>Met</c:v>
                </c:pt>
                <c:pt idx="3">
                  <c:v>Exceeded</c:v>
                </c:pt>
                <c:pt idx="4">
                  <c:v>Met Plus Exceeded</c:v>
                </c:pt>
              </c:strCache>
            </c:strRef>
          </c:cat>
          <c:val>
            <c:numRef>
              <c:f>Sheet1!$B$2:$B$6</c:f>
              <c:numCache>
                <c:formatCode>General</c:formatCode>
                <c:ptCount val="5"/>
                <c:pt idx="0">
                  <c:v>14.4</c:v>
                </c:pt>
                <c:pt idx="1">
                  <c:v>12.7</c:v>
                </c:pt>
                <c:pt idx="2">
                  <c:v>21.2</c:v>
                </c:pt>
                <c:pt idx="3">
                  <c:v>51.7</c:v>
                </c:pt>
                <c:pt idx="4">
                  <c:v>40.9</c:v>
                </c:pt>
              </c:numCache>
            </c:numRef>
          </c:val>
          <c:extLst>
            <c:ext xmlns:c16="http://schemas.microsoft.com/office/drawing/2014/chart" uri="{C3380CC4-5D6E-409C-BE32-E72D297353CC}">
              <c16:uniqueId val="{0000000A-497B-40B0-8442-654EC151BAE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i-Ready Reading Diagnostic Overall Placement</a:t>
            </a:r>
          </a:p>
        </c:rich>
      </c:tx>
      <c:layout>
        <c:manualLayout>
          <c:xMode val="edge"/>
          <c:yMode val="edge"/>
          <c:x val="0.25017785959191158"/>
          <c:y val="7.693685257588713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524004811898519"/>
          <c:y val="0.2376029728957148"/>
          <c:w val="0.46544582968795567"/>
          <c:h val="0.66360593539668933"/>
        </c:manualLayout>
      </c:layout>
      <c:pieChart>
        <c:varyColors val="1"/>
        <c:ser>
          <c:idx val="0"/>
          <c:order val="0"/>
          <c:tx>
            <c:strRef>
              <c:f>Sheet1!$B$1</c:f>
              <c:strCache>
                <c:ptCount val="1"/>
                <c:pt idx="0">
                  <c:v>Reading i-Redy  Diagnostic Results Overall Placement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E83-4CEC-BC9A-2DAD7B7712A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E83-4CEC-BC9A-2DAD7B7712A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E83-4CEC-BC9A-2DAD7B7712A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E83-4CEC-BC9A-2DAD7B7712A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3E83-4CEC-BC9A-2DAD7B7712A3}"/>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B196FCA-85A3-4B50-B2F7-D08ED92484D6}" type="CATEGORYNAME">
                      <a:rPr lang="en-US"/>
                      <a:pPr>
                        <a:defRPr>
                          <a:solidFill>
                            <a:schemeClr val="accent1"/>
                          </a:solidFill>
                        </a:defRPr>
                      </a:pPr>
                      <a:t>[CATEGORY NAME]</a:t>
                    </a:fld>
                    <a:r>
                      <a:rPr lang="en-US" baseline="0" dirty="0"/>
                      <a:t>
43%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83-4CEC-BC9A-2DAD7B7712A3}"/>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147D88B-0C2E-4D8E-8BBC-9B648375E607}" type="CATEGORYNAME">
                      <a:rPr lang="en-US" dirty="0"/>
                      <a:pPr>
                        <a:defRPr>
                          <a:solidFill>
                            <a:schemeClr val="accent1"/>
                          </a:solidFill>
                        </a:defRPr>
                      </a:pPr>
                      <a:t>[CATEGORY NAME]</a:t>
                    </a:fld>
                    <a:r>
                      <a:rPr lang="en-US" baseline="0" dirty="0"/>
                      <a:t>
</a:t>
                    </a:r>
                    <a:fld id="{A3EE8631-2F89-486D-B028-41DF1A1705B4}" type="PERCENTAGE">
                      <a:rPr lang="en-US" baseline="0" dirty="0">
                        <a:solidFill>
                          <a:schemeClr val="tx1"/>
                        </a:solidFill>
                      </a:rPr>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E83-4CEC-BC9A-2DAD7B7712A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E83-4CEC-BC9A-2DAD7B7712A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On or Above Grade Level</c:v>
                </c:pt>
                <c:pt idx="1">
                  <c:v>One Grade Level Below</c:v>
                </c:pt>
                <c:pt idx="2">
                  <c:v>Two or More Grade Levels Below</c:v>
                </c:pt>
              </c:strCache>
            </c:strRef>
          </c:cat>
          <c:val>
            <c:numRef>
              <c:f>Sheet1!$B$2:$B$5</c:f>
              <c:numCache>
                <c:formatCode>0%</c:formatCode>
                <c:ptCount val="4"/>
                <c:pt idx="0">
                  <c:v>0.05</c:v>
                </c:pt>
                <c:pt idx="1">
                  <c:v>0.4</c:v>
                </c:pt>
                <c:pt idx="2">
                  <c:v>0.56999999999999995</c:v>
                </c:pt>
              </c:numCache>
            </c:numRef>
          </c:val>
          <c:extLst>
            <c:ext xmlns:c16="http://schemas.microsoft.com/office/drawing/2014/chart" uri="{C3380CC4-5D6E-409C-BE32-E72D297353CC}">
              <c16:uniqueId val="{00000008-3E83-4CEC-BC9A-2DAD7B7712A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i-Ready Math Diagnostic Overall Placement</a:t>
            </a:r>
          </a:p>
        </c:rich>
      </c:tx>
      <c:layout>
        <c:manualLayout>
          <c:xMode val="edge"/>
          <c:yMode val="edge"/>
          <c:x val="0.35696442223999886"/>
          <c:y val="6.17372645673442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524004811898519"/>
          <c:y val="0.2376029728957148"/>
          <c:w val="0.46544582968795567"/>
          <c:h val="0.66360593539668933"/>
        </c:manualLayout>
      </c:layout>
      <c:pieChart>
        <c:varyColors val="1"/>
        <c:ser>
          <c:idx val="0"/>
          <c:order val="0"/>
          <c:tx>
            <c:strRef>
              <c:f>Sheet1!$B$1</c:f>
              <c:strCache>
                <c:ptCount val="1"/>
                <c:pt idx="0">
                  <c:v>Math i-Redy  Diagnostic Results Overall Placement</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81-486F-8854-FD26C365F467}"/>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81-486F-8854-FD26C365F467}"/>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81-486F-8854-FD26C365F467}"/>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E81-486F-8854-FD26C365F467}"/>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6246C17A-2E67-4C1C-AEC1-B0D0A9B064BA}" type="CATEGORYNAME">
                      <a:rPr lang="en-US"/>
                      <a:pPr>
                        <a:defRPr/>
                      </a:pPr>
                      <a:t>[CATEGORY NAME]</a:t>
                    </a:fld>
                    <a:r>
                      <a:rPr lang="en-US" baseline="0"/>
                      <a:t>
3%</a:t>
                    </a:r>
                  </a:p>
                  <a:p>
                    <a:pPr>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81-486F-8854-FD26C365F46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E81-486F-8854-FD26C365F46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E81-486F-8854-FD26C365F46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9E81-486F-8854-FD26C365F46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On or Above Grade Level</c:v>
                </c:pt>
                <c:pt idx="1">
                  <c:v>One Grade Level Below</c:v>
                </c:pt>
                <c:pt idx="2">
                  <c:v>Two or More Grade Levels Below</c:v>
                </c:pt>
              </c:strCache>
            </c:strRef>
          </c:cat>
          <c:val>
            <c:numRef>
              <c:f>Sheet1!$B$2:$B$5</c:f>
              <c:numCache>
                <c:formatCode>0%</c:formatCode>
                <c:ptCount val="4"/>
                <c:pt idx="0">
                  <c:v>0.03</c:v>
                </c:pt>
                <c:pt idx="1">
                  <c:v>0.4</c:v>
                </c:pt>
                <c:pt idx="2">
                  <c:v>0.56999999999999995</c:v>
                </c:pt>
              </c:numCache>
            </c:numRef>
          </c:val>
          <c:extLst>
            <c:ext xmlns:c16="http://schemas.microsoft.com/office/drawing/2014/chart" uri="{C3380CC4-5D6E-409C-BE32-E72D297353CC}">
              <c16:uniqueId val="{00000008-9E81-486F-8854-FD26C365F46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04EFF5-A230-4F01-967D-C36B0CF82D9C}" type="datetimeFigureOut">
              <a:rPr lang="en-US" smtClean="0"/>
              <a:t>12/6/22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8AEE5B-9A14-4F09-AA30-646E881BF370}" type="slidenum">
              <a:rPr lang="en-US" smtClean="0"/>
              <a:t>‹#›</a:t>
            </a:fld>
            <a:endParaRPr lang="en-US"/>
          </a:p>
        </p:txBody>
      </p:sp>
    </p:spTree>
    <p:extLst>
      <p:ext uri="{BB962C8B-B14F-4D97-AF65-F5344CB8AC3E}">
        <p14:creationId xmlns:p14="http://schemas.microsoft.com/office/powerpoint/2010/main" val="92209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a:t>
            </a:fld>
            <a:endParaRPr lang="en-US"/>
          </a:p>
        </p:txBody>
      </p:sp>
    </p:spTree>
    <p:extLst>
      <p:ext uri="{BB962C8B-B14F-4D97-AF65-F5344CB8AC3E}">
        <p14:creationId xmlns:p14="http://schemas.microsoft.com/office/powerpoint/2010/main" val="307100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10</a:t>
            </a:fld>
            <a:endParaRPr lang="en-US"/>
          </a:p>
        </p:txBody>
      </p:sp>
    </p:spTree>
    <p:extLst>
      <p:ext uri="{BB962C8B-B14F-4D97-AF65-F5344CB8AC3E}">
        <p14:creationId xmlns:p14="http://schemas.microsoft.com/office/powerpoint/2010/main" val="294516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11</a:t>
            </a:fld>
            <a:endParaRPr lang="en-US"/>
          </a:p>
        </p:txBody>
      </p:sp>
    </p:spTree>
    <p:extLst>
      <p:ext uri="{BB962C8B-B14F-4D97-AF65-F5344CB8AC3E}">
        <p14:creationId xmlns:p14="http://schemas.microsoft.com/office/powerpoint/2010/main" val="26301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12</a:t>
            </a:fld>
            <a:endParaRPr lang="en-US"/>
          </a:p>
        </p:txBody>
      </p:sp>
    </p:spTree>
    <p:extLst>
      <p:ext uri="{BB962C8B-B14F-4D97-AF65-F5344CB8AC3E}">
        <p14:creationId xmlns:p14="http://schemas.microsoft.com/office/powerpoint/2010/main" val="333261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13</a:t>
            </a:fld>
            <a:endParaRPr lang="en-US"/>
          </a:p>
        </p:txBody>
      </p:sp>
    </p:spTree>
    <p:extLst>
      <p:ext uri="{BB962C8B-B14F-4D97-AF65-F5344CB8AC3E}">
        <p14:creationId xmlns:p14="http://schemas.microsoft.com/office/powerpoint/2010/main" val="134236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14</a:t>
            </a:fld>
            <a:endParaRPr lang="en-US"/>
          </a:p>
        </p:txBody>
      </p:sp>
    </p:spTree>
    <p:extLst>
      <p:ext uri="{BB962C8B-B14F-4D97-AF65-F5344CB8AC3E}">
        <p14:creationId xmlns:p14="http://schemas.microsoft.com/office/powerpoint/2010/main" val="130933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15</a:t>
            </a:fld>
            <a:endParaRPr lang="en-US"/>
          </a:p>
        </p:txBody>
      </p:sp>
    </p:spTree>
    <p:extLst>
      <p:ext uri="{BB962C8B-B14F-4D97-AF65-F5344CB8AC3E}">
        <p14:creationId xmlns:p14="http://schemas.microsoft.com/office/powerpoint/2010/main" val="310403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16</a:t>
            </a:fld>
            <a:endParaRPr lang="en-US"/>
          </a:p>
        </p:txBody>
      </p:sp>
    </p:spTree>
    <p:extLst>
      <p:ext uri="{BB962C8B-B14F-4D97-AF65-F5344CB8AC3E}">
        <p14:creationId xmlns:p14="http://schemas.microsoft.com/office/powerpoint/2010/main" val="267267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17</a:t>
            </a:fld>
            <a:endParaRPr lang="en-US"/>
          </a:p>
        </p:txBody>
      </p:sp>
    </p:spTree>
    <p:extLst>
      <p:ext uri="{BB962C8B-B14F-4D97-AF65-F5344CB8AC3E}">
        <p14:creationId xmlns:p14="http://schemas.microsoft.com/office/powerpoint/2010/main" val="350658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18</a:t>
            </a:fld>
            <a:endParaRPr lang="en-US"/>
          </a:p>
        </p:txBody>
      </p:sp>
    </p:spTree>
    <p:extLst>
      <p:ext uri="{BB962C8B-B14F-4D97-AF65-F5344CB8AC3E}">
        <p14:creationId xmlns:p14="http://schemas.microsoft.com/office/powerpoint/2010/main" val="121132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19</a:t>
            </a:fld>
            <a:endParaRPr lang="en-US"/>
          </a:p>
        </p:txBody>
      </p:sp>
    </p:spTree>
    <p:extLst>
      <p:ext uri="{BB962C8B-B14F-4D97-AF65-F5344CB8AC3E}">
        <p14:creationId xmlns:p14="http://schemas.microsoft.com/office/powerpoint/2010/main" val="81437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a:t>
            </a:fld>
            <a:endParaRPr lang="en-US"/>
          </a:p>
        </p:txBody>
      </p:sp>
    </p:spTree>
    <p:extLst>
      <p:ext uri="{BB962C8B-B14F-4D97-AF65-F5344CB8AC3E}">
        <p14:creationId xmlns:p14="http://schemas.microsoft.com/office/powerpoint/2010/main" val="63446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20</a:t>
            </a:fld>
            <a:endParaRPr lang="en-US"/>
          </a:p>
        </p:txBody>
      </p:sp>
    </p:spTree>
    <p:extLst>
      <p:ext uri="{BB962C8B-B14F-4D97-AF65-F5344CB8AC3E}">
        <p14:creationId xmlns:p14="http://schemas.microsoft.com/office/powerpoint/2010/main" val="166940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21</a:t>
            </a:fld>
            <a:endParaRPr lang="en-US"/>
          </a:p>
        </p:txBody>
      </p:sp>
    </p:spTree>
    <p:extLst>
      <p:ext uri="{BB962C8B-B14F-4D97-AF65-F5344CB8AC3E}">
        <p14:creationId xmlns:p14="http://schemas.microsoft.com/office/powerpoint/2010/main" val="338853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22</a:t>
            </a:fld>
            <a:endParaRPr lang="en-US"/>
          </a:p>
        </p:txBody>
      </p:sp>
    </p:spTree>
    <p:extLst>
      <p:ext uri="{BB962C8B-B14F-4D97-AF65-F5344CB8AC3E}">
        <p14:creationId xmlns:p14="http://schemas.microsoft.com/office/powerpoint/2010/main" val="3129429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23</a:t>
            </a:fld>
            <a:endParaRPr lang="en-US"/>
          </a:p>
        </p:txBody>
      </p:sp>
    </p:spTree>
    <p:extLst>
      <p:ext uri="{BB962C8B-B14F-4D97-AF65-F5344CB8AC3E}">
        <p14:creationId xmlns:p14="http://schemas.microsoft.com/office/powerpoint/2010/main" val="247821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24</a:t>
            </a:fld>
            <a:endParaRPr lang="en-US"/>
          </a:p>
        </p:txBody>
      </p:sp>
    </p:spTree>
    <p:extLst>
      <p:ext uri="{BB962C8B-B14F-4D97-AF65-F5344CB8AC3E}">
        <p14:creationId xmlns:p14="http://schemas.microsoft.com/office/powerpoint/2010/main" val="719409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25</a:t>
            </a:fld>
            <a:endParaRPr lang="en-US"/>
          </a:p>
        </p:txBody>
      </p:sp>
    </p:spTree>
    <p:extLst>
      <p:ext uri="{BB962C8B-B14F-4D97-AF65-F5344CB8AC3E}">
        <p14:creationId xmlns:p14="http://schemas.microsoft.com/office/powerpoint/2010/main" val="153396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26</a:t>
            </a:fld>
            <a:endParaRPr lang="en-US"/>
          </a:p>
        </p:txBody>
      </p:sp>
    </p:spTree>
    <p:extLst>
      <p:ext uri="{BB962C8B-B14F-4D97-AF65-F5344CB8AC3E}">
        <p14:creationId xmlns:p14="http://schemas.microsoft.com/office/powerpoint/2010/main" val="350526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27</a:t>
            </a:fld>
            <a:endParaRPr lang="en-US"/>
          </a:p>
        </p:txBody>
      </p:sp>
    </p:spTree>
    <p:extLst>
      <p:ext uri="{BB962C8B-B14F-4D97-AF65-F5344CB8AC3E}">
        <p14:creationId xmlns:p14="http://schemas.microsoft.com/office/powerpoint/2010/main" val="311417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28</a:t>
            </a:fld>
            <a:endParaRPr lang="en-US"/>
          </a:p>
        </p:txBody>
      </p:sp>
    </p:spTree>
    <p:extLst>
      <p:ext uri="{BB962C8B-B14F-4D97-AF65-F5344CB8AC3E}">
        <p14:creationId xmlns:p14="http://schemas.microsoft.com/office/powerpoint/2010/main" val="2226439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29</a:t>
            </a:fld>
            <a:endParaRPr lang="en-US"/>
          </a:p>
        </p:txBody>
      </p:sp>
    </p:spTree>
    <p:extLst>
      <p:ext uri="{BB962C8B-B14F-4D97-AF65-F5344CB8AC3E}">
        <p14:creationId xmlns:p14="http://schemas.microsoft.com/office/powerpoint/2010/main" val="301889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a:t>
            </a:fld>
            <a:endParaRPr lang="en-US"/>
          </a:p>
        </p:txBody>
      </p:sp>
    </p:spTree>
    <p:extLst>
      <p:ext uri="{BB962C8B-B14F-4D97-AF65-F5344CB8AC3E}">
        <p14:creationId xmlns:p14="http://schemas.microsoft.com/office/powerpoint/2010/main" val="1023424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30</a:t>
            </a:fld>
            <a:endParaRPr lang="en-US"/>
          </a:p>
        </p:txBody>
      </p:sp>
    </p:spTree>
    <p:extLst>
      <p:ext uri="{BB962C8B-B14F-4D97-AF65-F5344CB8AC3E}">
        <p14:creationId xmlns:p14="http://schemas.microsoft.com/office/powerpoint/2010/main" val="3725122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31</a:t>
            </a:fld>
            <a:endParaRPr lang="en-US"/>
          </a:p>
        </p:txBody>
      </p:sp>
    </p:spTree>
    <p:extLst>
      <p:ext uri="{BB962C8B-B14F-4D97-AF65-F5344CB8AC3E}">
        <p14:creationId xmlns:p14="http://schemas.microsoft.com/office/powerpoint/2010/main" val="286400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32</a:t>
            </a:fld>
            <a:endParaRPr lang="en-US"/>
          </a:p>
        </p:txBody>
      </p:sp>
    </p:spTree>
    <p:extLst>
      <p:ext uri="{BB962C8B-B14F-4D97-AF65-F5344CB8AC3E}">
        <p14:creationId xmlns:p14="http://schemas.microsoft.com/office/powerpoint/2010/main" val="4108776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33</a:t>
            </a:fld>
            <a:endParaRPr lang="en-US"/>
          </a:p>
        </p:txBody>
      </p:sp>
    </p:spTree>
    <p:extLst>
      <p:ext uri="{BB962C8B-B14F-4D97-AF65-F5344CB8AC3E}">
        <p14:creationId xmlns:p14="http://schemas.microsoft.com/office/powerpoint/2010/main" val="3705829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34</a:t>
            </a:fld>
            <a:endParaRPr lang="en-US"/>
          </a:p>
        </p:txBody>
      </p:sp>
    </p:spTree>
    <p:extLst>
      <p:ext uri="{BB962C8B-B14F-4D97-AF65-F5344CB8AC3E}">
        <p14:creationId xmlns:p14="http://schemas.microsoft.com/office/powerpoint/2010/main" val="2289576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35</a:t>
            </a:fld>
            <a:endParaRPr lang="en-US"/>
          </a:p>
        </p:txBody>
      </p:sp>
    </p:spTree>
    <p:extLst>
      <p:ext uri="{BB962C8B-B14F-4D97-AF65-F5344CB8AC3E}">
        <p14:creationId xmlns:p14="http://schemas.microsoft.com/office/powerpoint/2010/main" val="300287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36</a:t>
            </a:fld>
            <a:endParaRPr lang="en-US"/>
          </a:p>
        </p:txBody>
      </p:sp>
    </p:spTree>
    <p:extLst>
      <p:ext uri="{BB962C8B-B14F-4D97-AF65-F5344CB8AC3E}">
        <p14:creationId xmlns:p14="http://schemas.microsoft.com/office/powerpoint/2010/main" val="2718103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37</a:t>
            </a:fld>
            <a:endParaRPr lang="en-US"/>
          </a:p>
        </p:txBody>
      </p:sp>
    </p:spTree>
    <p:extLst>
      <p:ext uri="{BB962C8B-B14F-4D97-AF65-F5344CB8AC3E}">
        <p14:creationId xmlns:p14="http://schemas.microsoft.com/office/powerpoint/2010/main" val="689348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38</a:t>
            </a:fld>
            <a:endParaRPr lang="en-US"/>
          </a:p>
        </p:txBody>
      </p:sp>
    </p:spTree>
    <p:extLst>
      <p:ext uri="{BB962C8B-B14F-4D97-AF65-F5344CB8AC3E}">
        <p14:creationId xmlns:p14="http://schemas.microsoft.com/office/powerpoint/2010/main" val="685544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39</a:t>
            </a:fld>
            <a:endParaRPr lang="en-US"/>
          </a:p>
        </p:txBody>
      </p:sp>
    </p:spTree>
    <p:extLst>
      <p:ext uri="{BB962C8B-B14F-4D97-AF65-F5344CB8AC3E}">
        <p14:creationId xmlns:p14="http://schemas.microsoft.com/office/powerpoint/2010/main" val="85271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a:t>
            </a:fld>
            <a:endParaRPr lang="en-US"/>
          </a:p>
        </p:txBody>
      </p:sp>
    </p:spTree>
    <p:extLst>
      <p:ext uri="{BB962C8B-B14F-4D97-AF65-F5344CB8AC3E}">
        <p14:creationId xmlns:p14="http://schemas.microsoft.com/office/powerpoint/2010/main" val="3449890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40</a:t>
            </a:fld>
            <a:endParaRPr lang="en-US"/>
          </a:p>
        </p:txBody>
      </p:sp>
    </p:spTree>
    <p:extLst>
      <p:ext uri="{BB962C8B-B14F-4D97-AF65-F5344CB8AC3E}">
        <p14:creationId xmlns:p14="http://schemas.microsoft.com/office/powerpoint/2010/main" val="4272734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41</a:t>
            </a:fld>
            <a:endParaRPr lang="en-US"/>
          </a:p>
        </p:txBody>
      </p:sp>
    </p:spTree>
    <p:extLst>
      <p:ext uri="{BB962C8B-B14F-4D97-AF65-F5344CB8AC3E}">
        <p14:creationId xmlns:p14="http://schemas.microsoft.com/office/powerpoint/2010/main" val="712731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43</a:t>
            </a:fld>
            <a:endParaRPr lang="en-US"/>
          </a:p>
        </p:txBody>
      </p:sp>
    </p:spTree>
    <p:extLst>
      <p:ext uri="{BB962C8B-B14F-4D97-AF65-F5344CB8AC3E}">
        <p14:creationId xmlns:p14="http://schemas.microsoft.com/office/powerpoint/2010/main" val="2882969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277056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85736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3872653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2535827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48</a:t>
            </a:fld>
            <a:endParaRPr lang="en-US"/>
          </a:p>
        </p:txBody>
      </p:sp>
    </p:spTree>
    <p:extLst>
      <p:ext uri="{BB962C8B-B14F-4D97-AF65-F5344CB8AC3E}">
        <p14:creationId xmlns:p14="http://schemas.microsoft.com/office/powerpoint/2010/main" val="2094166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591336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08AEE5B-9A14-4F09-AA30-646E881BF370}" type="slidenum">
              <a:rPr lang="en-US">
                <a:solidFill>
                  <a:prstClr val="black"/>
                </a:solidFill>
                <a:latin typeface="Calibri"/>
              </a:rPr>
              <a:pPr defTabSz="931774">
                <a:defRPr/>
              </a:pPr>
              <a:t>50</a:t>
            </a:fld>
            <a:endParaRPr lang="en-US">
              <a:solidFill>
                <a:prstClr val="black"/>
              </a:solidFill>
              <a:latin typeface="Calibri"/>
            </a:endParaRPr>
          </a:p>
        </p:txBody>
      </p:sp>
    </p:spTree>
    <p:extLst>
      <p:ext uri="{BB962C8B-B14F-4D97-AF65-F5344CB8AC3E}">
        <p14:creationId xmlns:p14="http://schemas.microsoft.com/office/powerpoint/2010/main" val="147286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Why</a:t>
            </a:r>
            <a:r>
              <a:rPr lang="en-US" baseline="0"/>
              <a:t> are we here?  The purpose of this family data night is to </a:t>
            </a:r>
            <a:r>
              <a:rPr lang="en-US" baseline="0">
                <a:latin typeface="Roboto Condensed"/>
                <a:cs typeface="Calibri" panose="020F0502020204030204" pitchFamily="34" charset="0"/>
              </a:rPr>
              <a:t>i</a:t>
            </a:r>
            <a:r>
              <a:rPr lang="en-US">
                <a:latin typeface="Roboto Condensed"/>
                <a:ea typeface="Calibri" panose="020F0502020204030204" pitchFamily="34" charset="0"/>
                <a:cs typeface="Calibri" panose="020F0502020204030204" pitchFamily="34" charset="0"/>
              </a:rPr>
              <a:t>nform parents on student progress with various assessments</a:t>
            </a:r>
            <a:r>
              <a:rPr lang="en-US">
                <a:latin typeface="Roboto Condensed"/>
                <a:ea typeface="Calibri" panose="020F0502020204030204" pitchFamily="34" charset="0"/>
                <a:cs typeface="Times New Roman" panose="02020603050405020304" pitchFamily="18" charset="0"/>
              </a:rPr>
              <a:t>,</a:t>
            </a:r>
            <a:r>
              <a:rPr lang="en-US" baseline="0">
                <a:latin typeface="Roboto Condensed"/>
                <a:ea typeface="Calibri" panose="020F0502020204030204" pitchFamily="34" charset="0"/>
                <a:cs typeface="Times New Roman" panose="02020603050405020304" pitchFamily="18" charset="0"/>
              </a:rPr>
              <a:t> p</a:t>
            </a:r>
            <a:r>
              <a:rPr lang="en-US">
                <a:latin typeface="Roboto Condensed"/>
                <a:ea typeface="Calibri" panose="020F0502020204030204" pitchFamily="34" charset="0"/>
                <a:cs typeface="Calibri" panose="020F0502020204030204" pitchFamily="34" charset="0"/>
              </a:rPr>
              <a:t>rovide guidance on how to read data reports,</a:t>
            </a:r>
            <a:r>
              <a:rPr lang="en-US" baseline="0">
                <a:latin typeface="Roboto Condensed"/>
                <a:ea typeface="Calibri" panose="020F0502020204030204" pitchFamily="34" charset="0"/>
                <a:cs typeface="Calibri" panose="020F0502020204030204" pitchFamily="34" charset="0"/>
              </a:rPr>
              <a:t> and p</a:t>
            </a:r>
            <a:r>
              <a:rPr lang="en-US">
                <a:latin typeface="Roboto Condensed"/>
                <a:ea typeface="Calibri" panose="020F0502020204030204" pitchFamily="34" charset="0"/>
                <a:cs typeface="Calibri" panose="020F0502020204030204" pitchFamily="34" charset="0"/>
              </a:rPr>
              <a:t>rovide recommendations on how to assist students.</a:t>
            </a:r>
            <a:endParaRPr lang="en-US">
              <a:latin typeface="Roboto Condensed"/>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965058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2169183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2396292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645184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1609654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0648312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306165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1863079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58</a:t>
            </a:fld>
            <a:endParaRPr lang="en-US"/>
          </a:p>
        </p:txBody>
      </p:sp>
    </p:spTree>
    <p:extLst>
      <p:ext uri="{BB962C8B-B14F-4D97-AF65-F5344CB8AC3E}">
        <p14:creationId xmlns:p14="http://schemas.microsoft.com/office/powerpoint/2010/main" val="2315350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2321373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131220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6</a:t>
            </a:fld>
            <a:endParaRPr lang="en-US"/>
          </a:p>
        </p:txBody>
      </p:sp>
    </p:spTree>
    <p:extLst>
      <p:ext uri="{BB962C8B-B14F-4D97-AF65-F5344CB8AC3E}">
        <p14:creationId xmlns:p14="http://schemas.microsoft.com/office/powerpoint/2010/main" val="3888306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61</a:t>
            </a:fld>
            <a:endParaRPr lang="en-US"/>
          </a:p>
        </p:txBody>
      </p:sp>
    </p:spTree>
    <p:extLst>
      <p:ext uri="{BB962C8B-B14F-4D97-AF65-F5344CB8AC3E}">
        <p14:creationId xmlns:p14="http://schemas.microsoft.com/office/powerpoint/2010/main" val="2883903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2D76D940-D0E6-40E4-BE0D-160E63F25A28}" type="slidenum">
              <a:rPr lang="en-US">
                <a:solidFill>
                  <a:prstClr val="black"/>
                </a:solidFill>
                <a:latin typeface="Calibri" panose="020F0502020204030204"/>
              </a:rPr>
              <a:pPr defTabSz="931774">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324817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7</a:t>
            </a:fld>
            <a:endParaRPr lang="en-US"/>
          </a:p>
        </p:txBody>
      </p:sp>
    </p:spTree>
    <p:extLst>
      <p:ext uri="{BB962C8B-B14F-4D97-AF65-F5344CB8AC3E}">
        <p14:creationId xmlns:p14="http://schemas.microsoft.com/office/powerpoint/2010/main" val="21549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8</a:t>
            </a:fld>
            <a:endParaRPr lang="en-US"/>
          </a:p>
        </p:txBody>
      </p:sp>
    </p:spTree>
    <p:extLst>
      <p:ext uri="{BB962C8B-B14F-4D97-AF65-F5344CB8AC3E}">
        <p14:creationId xmlns:p14="http://schemas.microsoft.com/office/powerpoint/2010/main" val="269828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AEE5B-9A14-4F09-AA30-646E881BF370}" type="slidenum">
              <a:rPr lang="en-US" smtClean="0"/>
              <a:t>9</a:t>
            </a:fld>
            <a:endParaRPr lang="en-US"/>
          </a:p>
        </p:txBody>
      </p:sp>
    </p:spTree>
    <p:extLst>
      <p:ext uri="{BB962C8B-B14F-4D97-AF65-F5344CB8AC3E}">
        <p14:creationId xmlns:p14="http://schemas.microsoft.com/office/powerpoint/2010/main" val="101219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AB62-DEE9-40AB-A514-5B8508080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1DEA-F7AB-4AAF-BED4-E3C90D661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CB560-4A0C-4B59-8562-5E3A306B5CCD}"/>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D9742050-AA4A-42B0-AE50-A41144AAB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55E53-6950-4E71-828E-BBDEE8F7D0C7}"/>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85076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0DAE-6978-4D13-BB8C-D4D45E994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3A8E8-46D5-466B-A123-BF80A8EC2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9A7DE-5AF5-448A-B457-CCEE0EC531E8}"/>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3DA8433D-5F25-4FA3-BF8A-DA41C05B5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A33FA-933E-4231-9EDF-F16770077AA7}"/>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05194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06E20-6162-4243-9819-7591777B6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B849D8-286E-4B16-A660-FC33EBB3A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8286C-517B-4C02-A31F-02F59BAFEF18}"/>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05679ACC-7264-4547-812A-7A87990FC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35300-DA67-4D14-9506-FA55CA31DCB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37282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E05B-35D3-4DC8-88A9-DC81AAD8D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9CB46-4516-4F0C-9B88-D3445292F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DAE383-D7A9-445A-B85A-6999382C763C}"/>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B4AD59-A4DF-4EFC-A788-B97A7AE209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F404C8-3D91-4262-BF93-1F6927CB72D3}"/>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8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1852-2458-4BCD-93AE-001D84760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B1970-5D90-49E5-9611-03E8E7F47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65C1C-D877-4894-8D75-8C6063AAB371}"/>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5B8D626-0C2E-4391-8FA1-F7A4194A683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0AE4C7-BF2F-49DB-A6C1-DA902A74EE0E}"/>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4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8D97-9466-4638-A9E8-F29F1B470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21F911-5EA1-4933-BC3E-7B49BDA3B8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0ECC6-64EB-43C4-A123-8A0434020F8E}"/>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700B8-7A50-4327-AEC8-F028A76DA7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9B74CE3-F343-4AE9-950B-2382FEC85EB8}"/>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4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8E92-52FB-4E9A-9221-A24DD7E14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D779F1-696C-4CA0-9DAF-3E932417D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63A4BC-B091-4BD1-891E-B7F6A7FDD6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21123F-F1D0-4FEB-BDA9-174191BE0A11}"/>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108F7CD-C229-431D-A18C-76E1148A436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A2549D0-BF34-410C-B944-5AC2E7DD6F6E}"/>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90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C53F-F522-48E2-AE69-8FFCAAF9E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DE4F10-B7EE-43B0-BFD1-42C3D66FC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22ED2-0D69-4A4B-BB04-95DB0E88D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7D83E9-5620-4A9C-8464-FF67621E6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A994D-7EDC-4AAB-9989-26A6137D3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11397C-4D9F-436B-8919-5CF611985312}"/>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CB976AE-5B16-4982-B8F2-86BAD4A471F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CF6C1C9-FBF1-4239-B617-50255E2DEC9B}"/>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58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AA80-2EE3-4719-B8B4-D2B1E8C19D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B6B3B-79C0-44D8-B5B9-B854DF609645}"/>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8696BEB-B18D-4E35-8F93-3E1D4C831E4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1ED773B-E8C2-48B6-9424-BA9E06FCE252}"/>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0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AA433-391B-4B0D-BCE6-C4E1A907130D}"/>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168CECB-784A-466F-AC31-6452874685E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B31C2C2-7526-483F-832D-BB4C3195A7BE}"/>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23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2FAC-86A7-4F9C-92F4-44509A27C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C9F7D2-5930-49FD-A5B1-825B38D3A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99B05-F56D-4720-935F-DC8714A5D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5FBC8-69E6-425C-9597-7DE61CC98B15}"/>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0C0A2AB-30AE-4D78-9F0D-6025A8F900D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FEC9FD2-CCFD-403A-AEC5-847DF7CC3608}"/>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37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AF0B-849F-46B4-9F01-3300B93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BC5E6-3469-4B5A-B4F5-27A85AC64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66664-7EDE-4ED7-9FEE-AC095BCE0A29}"/>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A211BF3F-5581-433A-B6C4-E634FA17E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FA7D-93E3-493B-9DD8-988595A98B61}"/>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5556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4FE7-11E9-43E2-93E3-6EE09EDC8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1F7FF-E3FD-4FA3-9C15-94BE110C2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6F2952-EEFE-478D-A38C-42C59E42E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71D1A-A209-4BB2-A821-30F59F1C21E7}"/>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93F1E78-06D9-47C1-979B-4C3D713877F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E7AA13F-6ACC-4EB8-A8DD-0129B35638CC}"/>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52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17E8-5030-4110-9A58-9E616A476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070B5-24CF-4ECE-9F7F-25CD0B50D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44683-6B30-438E-897F-4713588301E8}"/>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691951-13A5-4E00-8F7A-4A2CCB3F65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C3B373C-5E44-4B69-8C24-40036569103D}"/>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07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C4E78-0951-4E17-9A3F-49A85CA59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B8E0D-AE3B-4321-B144-9B297D0CA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E2989-FAC5-480E-A3C6-127B0376F136}"/>
              </a:ext>
            </a:extLst>
          </p:cNvPr>
          <p:cNvSpPr>
            <a:spLocks noGrp="1"/>
          </p:cNvSpPr>
          <p:nvPr>
            <p:ph type="dt" sz="half" idx="10"/>
          </p:nvPr>
        </p:nvSpPr>
        <p:spPr/>
        <p:txBody>
          <a:body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629FCE-C842-4112-825E-8EBBB543678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7C068D-37CD-4FE4-8C21-916D2ACE5402}"/>
              </a:ext>
            </a:extLst>
          </p:cNvPr>
          <p:cNvSpPr>
            <a:spLocks noGrp="1"/>
          </p:cNvSpPr>
          <p:nvPr>
            <p:ph type="sldNum" sz="quarter" idx="12"/>
          </p:nvPr>
        </p:nvSpPr>
        <p:spPr/>
        <p:txBody>
          <a:body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55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C8AE-AD2F-48FF-A29C-732727968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ACBCC1-9EFF-4C52-89AE-3BB8464D51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6319-FE19-4386-9335-E2E3F36E5E29}"/>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0C5F559A-38A4-48D8-B728-B233E317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4ACE3-5B35-43E7-A531-8F4C55F0CEB6}"/>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64828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9260-D1D0-4E01-8F8E-79AFE76B2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EEBEE-EE12-4B0D-80EA-9CAA03BE2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31491-8FDC-4790-9F85-446CC70EB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DC0E72-EAB9-4DF1-8FD4-76E734A87270}"/>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6" name="Footer Placeholder 5">
            <a:extLst>
              <a:ext uri="{FF2B5EF4-FFF2-40B4-BE49-F238E27FC236}">
                <a16:creationId xmlns:a16="http://schemas.microsoft.com/office/drawing/2014/main" id="{654FDA23-8D73-4918-99AE-7499F52AB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A16E-9708-41A3-964D-E4936BEEB5E4}"/>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42181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CFEA-6728-47EC-9A49-886FB94CA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E4EEDA-54B3-4CC9-B3A7-28ADFB0BC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F440F-C791-40FB-BA43-7B6ECB20A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4B61A-3A23-42DF-9323-A44E9A70F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6B7AA-60B6-406D-999C-87A3A531B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9065C-05E2-4716-9158-F08DB65D522A}"/>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8" name="Footer Placeholder 7">
            <a:extLst>
              <a:ext uri="{FF2B5EF4-FFF2-40B4-BE49-F238E27FC236}">
                <a16:creationId xmlns:a16="http://schemas.microsoft.com/office/drawing/2014/main" id="{0AACD5AC-EABD-4AEC-9B97-7FA7E1A21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8EC059-98C5-4FDD-8572-B6637A8D87A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4338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623D-D35B-414D-B438-5C409C7D0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FEC2B-AFF5-4488-9FDE-629C14FB1582}"/>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4" name="Footer Placeholder 3">
            <a:extLst>
              <a:ext uri="{FF2B5EF4-FFF2-40B4-BE49-F238E27FC236}">
                <a16:creationId xmlns:a16="http://schemas.microsoft.com/office/drawing/2014/main" id="{A57D6C7F-A959-4845-B2EB-915345EBD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4F738-FF4D-4E4B-9DA6-86C800EE4CBB}"/>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35788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3C418-2CA6-40A5-AF09-D1DDDB094EF7}"/>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3" name="Footer Placeholder 2">
            <a:extLst>
              <a:ext uri="{FF2B5EF4-FFF2-40B4-BE49-F238E27FC236}">
                <a16:creationId xmlns:a16="http://schemas.microsoft.com/office/drawing/2014/main" id="{736EFD0B-3CB9-437F-9FD0-063EA5B60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451C7-DFE2-4AA5-AC35-7749B07709FD}"/>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03754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5992-7EE8-4C93-A164-F5542B664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19494-6ED9-4520-8290-F2F958ED1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5EEFEF-B513-4461-AF49-E942FC1F5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F0D62-91D8-4796-A0E2-8754EA67911C}"/>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6" name="Footer Placeholder 5">
            <a:extLst>
              <a:ext uri="{FF2B5EF4-FFF2-40B4-BE49-F238E27FC236}">
                <a16:creationId xmlns:a16="http://schemas.microsoft.com/office/drawing/2014/main" id="{26BB42CD-1319-49CA-81C2-0E66BAE9B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1E35B-5987-4FEC-B6BE-D906CCEE246E}"/>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21577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2CCD-1B3A-42E1-85D7-F0A7115F1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41C18-AE4B-4F55-80FA-01E669983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8D710A-2F06-4A4C-AE67-B2B1C11E6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80EB7-02D2-44C6-BC6D-D6A1FCB85861}"/>
              </a:ext>
            </a:extLst>
          </p:cNvPr>
          <p:cNvSpPr>
            <a:spLocks noGrp="1"/>
          </p:cNvSpPr>
          <p:nvPr>
            <p:ph type="dt" sz="half" idx="10"/>
          </p:nvPr>
        </p:nvSpPr>
        <p:spPr/>
        <p:txBody>
          <a:bodyPr/>
          <a:lstStyle/>
          <a:p>
            <a:fld id="{89DF87B8-9A56-435D-B164-6E053A7F9863}" type="datetimeFigureOut">
              <a:rPr lang="en-US" smtClean="0"/>
              <a:t>12/6/22</a:t>
            </a:fld>
            <a:endParaRPr lang="en-US"/>
          </a:p>
        </p:txBody>
      </p:sp>
      <p:sp>
        <p:nvSpPr>
          <p:cNvPr id="6" name="Footer Placeholder 5">
            <a:extLst>
              <a:ext uri="{FF2B5EF4-FFF2-40B4-BE49-F238E27FC236}">
                <a16:creationId xmlns:a16="http://schemas.microsoft.com/office/drawing/2014/main" id="{2E027F6A-0A9C-43A4-AC19-074ED8815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1B58F-378B-424D-8518-E3F7435FAC1D}"/>
              </a:ext>
            </a:extLst>
          </p:cNvPr>
          <p:cNvSpPr>
            <a:spLocks noGrp="1"/>
          </p:cNvSpPr>
          <p:nvPr>
            <p:ph type="sldNum" sz="quarter" idx="12"/>
          </p:nvPr>
        </p:nvSpPr>
        <p:spPr/>
        <p:txBody>
          <a:bodyPr/>
          <a:lstStyle/>
          <a:p>
            <a:fld id="{5C78613E-FF71-4517-AA57-FEED93EA77BD}" type="slidenum">
              <a:rPr lang="en-US" smtClean="0"/>
              <a:t>‹#›</a:t>
            </a:fld>
            <a:endParaRPr lang="en-US"/>
          </a:p>
        </p:txBody>
      </p:sp>
    </p:spTree>
    <p:extLst>
      <p:ext uri="{BB962C8B-B14F-4D97-AF65-F5344CB8AC3E}">
        <p14:creationId xmlns:p14="http://schemas.microsoft.com/office/powerpoint/2010/main" val="171715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8119C-59BB-47BD-BF44-726C7A063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C636DC-9400-4C1C-BB6A-96990649C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D26E1-D920-48AE-B70A-3EBB7A4E5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87B8-9A56-435D-B164-6E053A7F9863}" type="datetimeFigureOut">
              <a:rPr lang="en-US" smtClean="0"/>
              <a:t>12/6/22</a:t>
            </a:fld>
            <a:endParaRPr lang="en-US"/>
          </a:p>
        </p:txBody>
      </p:sp>
      <p:sp>
        <p:nvSpPr>
          <p:cNvPr id="5" name="Footer Placeholder 4">
            <a:extLst>
              <a:ext uri="{FF2B5EF4-FFF2-40B4-BE49-F238E27FC236}">
                <a16:creationId xmlns:a16="http://schemas.microsoft.com/office/drawing/2014/main" id="{72A76679-57DC-4DB3-960B-5EB9E16CD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EDD15-9BB0-4C29-8544-74F1B625C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8613E-FF71-4517-AA57-FEED93EA77BD}" type="slidenum">
              <a:rPr lang="en-US" smtClean="0"/>
              <a:t>‹#›</a:t>
            </a:fld>
            <a:endParaRPr lang="en-US"/>
          </a:p>
        </p:txBody>
      </p:sp>
    </p:spTree>
    <p:extLst>
      <p:ext uri="{BB962C8B-B14F-4D97-AF65-F5344CB8AC3E}">
        <p14:creationId xmlns:p14="http://schemas.microsoft.com/office/powerpoint/2010/main" val="399105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778E6-2EAF-46AF-9C10-122E5E8B4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FF5A0-2240-4EBB-81A5-F2430D9EC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03B6D-2CE3-4274-90C9-F7FFFF075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DBD4A-7229-47E4-AF66-E28F9CC8838F}" type="datetimeFigureOut">
              <a:rPr lang="en-US" smtClean="0">
                <a:solidFill>
                  <a:prstClr val="black">
                    <a:tint val="75000"/>
                  </a:prstClr>
                </a:solidFill>
              </a:rPr>
              <a:pPr/>
              <a:t>12/6/22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0A4F66-EF99-427C-9860-22B0242F9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051755-5DE4-426D-B09F-F65ED639B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9E0F8-390A-4D2D-8E74-0FE21B4C9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398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csk12.org/assess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go.boarddocs.com/tn/scsk12/Board.nsf/files/CHTNKK604F53/$file/5013%20Promotion%20and%20Retention.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scsk12.org/familyforu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portal.schoolsitelocator.com/apps/ssl/?districtcode=703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www.surveymonkey.com/r/Fall22FamilyDataNight" TargetMode="Externa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cstn.powerschool.com/public/home.html"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85337" y="368283"/>
            <a:ext cx="898195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Black"/>
              </a:rPr>
              <a:t>Fall School-Based Family Data Night </a:t>
            </a:r>
          </a:p>
        </p:txBody>
      </p:sp>
      <p:sp>
        <p:nvSpPr>
          <p:cNvPr id="2" name="TextBox 1"/>
          <p:cNvSpPr txBox="1"/>
          <p:nvPr/>
        </p:nvSpPr>
        <p:spPr>
          <a:xfrm>
            <a:off x="575274" y="2681373"/>
            <a:ext cx="8981955" cy="1354217"/>
          </a:xfrm>
          <a:prstGeom prst="rect">
            <a:avLst/>
          </a:prstGeom>
          <a:noFill/>
        </p:spPr>
        <p:txBody>
          <a:bodyPr wrap="square" rtlCol="0">
            <a:spAutoFit/>
          </a:bodyPr>
          <a:lstStyle/>
          <a:p>
            <a:pPr lvl="0">
              <a:defRPr/>
            </a:pPr>
            <a:r>
              <a:rPr lang="en-US" sz="5400" b="1" dirty="0">
                <a:solidFill>
                  <a:schemeClr val="bg1"/>
                </a:solidFill>
                <a:latin typeface="Arial Black" pitchFamily="34" charset="0"/>
              </a:rPr>
              <a:t>November 16, 2022</a:t>
            </a:r>
          </a:p>
          <a:p>
            <a:pPr lvl="0">
              <a:defRPr/>
            </a:pPr>
            <a:r>
              <a:rPr kumimoji="0" lang="en-US" sz="2800" b="1" i="0" u="none" strike="noStrike" kern="1200" cap="none" spc="0" normalizeH="0" baseline="0" noProof="0" dirty="0">
                <a:ln>
                  <a:noFill/>
                </a:ln>
                <a:solidFill>
                  <a:schemeClr val="bg1"/>
                </a:solidFill>
                <a:effectLst/>
                <a:uLnTx/>
                <a:uFillTx/>
                <a:latin typeface="Arial Black" pitchFamily="34" charset="0"/>
              </a:rPr>
              <a:t>              </a:t>
            </a:r>
          </a:p>
        </p:txBody>
      </p:sp>
      <p:sp>
        <p:nvSpPr>
          <p:cNvPr id="3" name="TextBox 2">
            <a:extLst>
              <a:ext uri="{FF2B5EF4-FFF2-40B4-BE49-F238E27FC236}">
                <a16:creationId xmlns:a16="http://schemas.microsoft.com/office/drawing/2014/main" id="{0C64BA06-8138-6B83-8E23-BBEDEFA2A36F}"/>
              </a:ext>
            </a:extLst>
          </p:cNvPr>
          <p:cNvSpPr txBox="1"/>
          <p:nvPr/>
        </p:nvSpPr>
        <p:spPr>
          <a:xfrm>
            <a:off x="2899954" y="4898572"/>
            <a:ext cx="4127863" cy="1384995"/>
          </a:xfrm>
          <a:prstGeom prst="rect">
            <a:avLst/>
          </a:prstGeom>
          <a:noFill/>
        </p:spPr>
        <p:txBody>
          <a:bodyPr wrap="square" rtlCol="0">
            <a:spAutoFit/>
          </a:bodyPr>
          <a:lstStyle/>
          <a:p>
            <a:pPr algn="ctr"/>
            <a:r>
              <a:rPr lang="en-US" sz="2800" dirty="0">
                <a:solidFill>
                  <a:schemeClr val="bg1"/>
                </a:solidFill>
              </a:rPr>
              <a:t>Springdale Elementary</a:t>
            </a:r>
          </a:p>
          <a:p>
            <a:pPr algn="ctr"/>
            <a:r>
              <a:rPr lang="en-US" sz="2800" dirty="0">
                <a:solidFill>
                  <a:schemeClr val="bg1"/>
                </a:solidFill>
              </a:rPr>
              <a:t>Carmen Gregory, Principal</a:t>
            </a:r>
          </a:p>
          <a:p>
            <a:pPr algn="ctr"/>
            <a:r>
              <a:rPr lang="en-US" sz="2800" dirty="0">
                <a:solidFill>
                  <a:schemeClr val="bg1"/>
                </a:solidFill>
              </a:rPr>
              <a:t>Regina Scott, PLC Coach</a:t>
            </a:r>
          </a:p>
        </p:txBody>
      </p:sp>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6D564-A52F-D844-BE0A-FAAC66F11D1B}"/>
              </a:ext>
            </a:extLst>
          </p:cNvPr>
          <p:cNvSpPr txBox="1"/>
          <p:nvPr/>
        </p:nvSpPr>
        <p:spPr>
          <a:xfrm>
            <a:off x="5770605" y="248477"/>
            <a:ext cx="62525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C00000"/>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rPr>
              <a:t>What is the Academic Scorecard?</a:t>
            </a:r>
          </a:p>
        </p:txBody>
      </p:sp>
      <p:sp>
        <p:nvSpPr>
          <p:cNvPr id="7" name="TextBox 6">
            <a:extLst>
              <a:ext uri="{FF2B5EF4-FFF2-40B4-BE49-F238E27FC236}">
                <a16:creationId xmlns:a16="http://schemas.microsoft.com/office/drawing/2014/main" id="{B3992F34-14FF-114D-B036-79EC4ECE17D9}"/>
              </a:ext>
            </a:extLst>
          </p:cNvPr>
          <p:cNvSpPr txBox="1"/>
          <p:nvPr/>
        </p:nvSpPr>
        <p:spPr>
          <a:xfrm>
            <a:off x="4222876" y="1870420"/>
            <a:ext cx="704648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Academic Scorecard is a report available in PowerSchool that allows parents and guardians the ability to view their child’s academic, attendance, and behavior data in one centralized location.</a:t>
            </a:r>
            <a:b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can be found by logging into PowerSchool using your normal username and password.</a:t>
            </a:r>
          </a:p>
        </p:txBody>
      </p:sp>
    </p:spTree>
    <p:extLst>
      <p:ext uri="{BB962C8B-B14F-4D97-AF65-F5344CB8AC3E}">
        <p14:creationId xmlns:p14="http://schemas.microsoft.com/office/powerpoint/2010/main" val="95981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Franklin Gothic Medium" pitchFamily="34" charset="0"/>
              </a:rPr>
              <a:t>Where is it?</a:t>
            </a:r>
          </a:p>
        </p:txBody>
      </p:sp>
      <p:sp>
        <p:nvSpPr>
          <p:cNvPr id="5" name="TextBox 4">
            <a:extLst>
              <a:ext uri="{FF2B5EF4-FFF2-40B4-BE49-F238E27FC236}">
                <a16:creationId xmlns:a16="http://schemas.microsoft.com/office/drawing/2014/main" id="{7A5E0226-BA69-4543-AE05-55931BB2E549}"/>
              </a:ext>
            </a:extLst>
          </p:cNvPr>
          <p:cNvSpPr txBox="1"/>
          <p:nvPr/>
        </p:nvSpPr>
        <p:spPr>
          <a:xfrm>
            <a:off x="863209" y="2184250"/>
            <a:ext cx="338222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Once you log in to PowerSchool, on the menu to the left of the screen, you should see the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‘Academic Scorecard’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button.</a:t>
            </a: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22964EAF-585D-4803-88E9-5EA69B6501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1725" y="1964099"/>
            <a:ext cx="6897936" cy="3487290"/>
          </a:xfrm>
          <a:prstGeom prst="rect">
            <a:avLst/>
          </a:prstGeom>
          <a:noFill/>
          <a:ln>
            <a:noFill/>
          </a:ln>
        </p:spPr>
      </p:pic>
    </p:spTree>
    <p:extLst>
      <p:ext uri="{BB962C8B-B14F-4D97-AF65-F5344CB8AC3E}">
        <p14:creationId xmlns:p14="http://schemas.microsoft.com/office/powerpoint/2010/main" val="150173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Example Scorecard</a:t>
            </a:r>
          </a:p>
        </p:txBody>
      </p:sp>
      <p:pic>
        <p:nvPicPr>
          <p:cNvPr id="4" name="Picture 3" descr="Graphical user interface, text, application, email&#10;&#10;Description automatically generated">
            <a:extLst>
              <a:ext uri="{FF2B5EF4-FFF2-40B4-BE49-F238E27FC236}">
                <a16:creationId xmlns:a16="http://schemas.microsoft.com/office/drawing/2014/main" id="{27BF1151-0A98-4E7E-8DCB-EBE282CE0227}"/>
              </a:ext>
            </a:extLst>
          </p:cNvPr>
          <p:cNvPicPr>
            <a:picLocks noChangeAspect="1"/>
          </p:cNvPicPr>
          <p:nvPr/>
        </p:nvPicPr>
        <p:blipFill>
          <a:blip r:embed="rId4"/>
          <a:stretch>
            <a:fillRect/>
          </a:stretch>
        </p:blipFill>
        <p:spPr>
          <a:xfrm>
            <a:off x="973041" y="2097862"/>
            <a:ext cx="10245918" cy="4636752"/>
          </a:xfrm>
          <a:prstGeom prst="rect">
            <a:avLst/>
          </a:prstGeom>
        </p:spPr>
      </p:pic>
    </p:spTree>
    <p:extLst>
      <p:ext uri="{BB962C8B-B14F-4D97-AF65-F5344CB8AC3E}">
        <p14:creationId xmlns:p14="http://schemas.microsoft.com/office/powerpoint/2010/main" val="425142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Example Scorecard</a:t>
            </a:r>
          </a:p>
        </p:txBody>
      </p:sp>
      <p:pic>
        <p:nvPicPr>
          <p:cNvPr id="4" name="Picture 3" descr="Graphical user interface, text, application&#10;&#10;Description automatically generated">
            <a:extLst>
              <a:ext uri="{FF2B5EF4-FFF2-40B4-BE49-F238E27FC236}">
                <a16:creationId xmlns:a16="http://schemas.microsoft.com/office/drawing/2014/main" id="{738B9A46-76B4-4C8D-831D-FB37AEAE0242}"/>
              </a:ext>
            </a:extLst>
          </p:cNvPr>
          <p:cNvPicPr>
            <a:picLocks noChangeAspect="1"/>
          </p:cNvPicPr>
          <p:nvPr/>
        </p:nvPicPr>
        <p:blipFill>
          <a:blip r:embed="rId4"/>
          <a:stretch>
            <a:fillRect/>
          </a:stretch>
        </p:blipFill>
        <p:spPr>
          <a:xfrm>
            <a:off x="1259632" y="2111011"/>
            <a:ext cx="9672735" cy="4371763"/>
          </a:xfrm>
          <a:prstGeom prst="rect">
            <a:avLst/>
          </a:prstGeom>
        </p:spPr>
      </p:pic>
    </p:spTree>
    <p:extLst>
      <p:ext uri="{BB962C8B-B14F-4D97-AF65-F5344CB8AC3E}">
        <p14:creationId xmlns:p14="http://schemas.microsoft.com/office/powerpoint/2010/main" val="202949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Franklin Gothic Medium" pitchFamily="34" charset="0"/>
              </a:rPr>
              <a:t>How to Print?</a:t>
            </a:r>
          </a:p>
        </p:txBody>
      </p:sp>
      <p:pic>
        <p:nvPicPr>
          <p:cNvPr id="4" name="Picture 3">
            <a:extLst>
              <a:ext uri="{FF2B5EF4-FFF2-40B4-BE49-F238E27FC236}">
                <a16:creationId xmlns:a16="http://schemas.microsoft.com/office/drawing/2014/main" id="{32AC70A8-4E50-488C-A108-796B3D31B7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682470"/>
            <a:ext cx="7993226" cy="2664409"/>
          </a:xfrm>
          <a:prstGeom prst="rect">
            <a:avLst/>
          </a:prstGeom>
          <a:noFill/>
          <a:ln>
            <a:noFill/>
          </a:ln>
        </p:spPr>
      </p:pic>
      <p:sp>
        <p:nvSpPr>
          <p:cNvPr id="5" name="TextBox 4">
            <a:extLst>
              <a:ext uri="{FF2B5EF4-FFF2-40B4-BE49-F238E27FC236}">
                <a16:creationId xmlns:a16="http://schemas.microsoft.com/office/drawing/2014/main" id="{7A5E0226-BA69-4543-AE05-55931BB2E549}"/>
              </a:ext>
            </a:extLst>
          </p:cNvPr>
          <p:cNvSpPr txBox="1"/>
          <p:nvPr/>
        </p:nvSpPr>
        <p:spPr>
          <a:xfrm>
            <a:off x="210066" y="2711973"/>
            <a:ext cx="338222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Above the report,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should see more detailed printing instructions in red and a blue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‘Print’</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button right above the report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6298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How to Print?</a:t>
            </a:r>
          </a:p>
        </p:txBody>
      </p:sp>
      <p:sp>
        <p:nvSpPr>
          <p:cNvPr id="5" name="TextBox 4">
            <a:extLst>
              <a:ext uri="{FF2B5EF4-FFF2-40B4-BE49-F238E27FC236}">
                <a16:creationId xmlns:a16="http://schemas.microsoft.com/office/drawing/2014/main" id="{7A5E0226-BA69-4543-AE05-55931BB2E549}"/>
              </a:ext>
            </a:extLst>
          </p:cNvPr>
          <p:cNvSpPr txBox="1"/>
          <p:nvPr/>
        </p:nvSpPr>
        <p:spPr>
          <a:xfrm>
            <a:off x="210065" y="2091665"/>
            <a:ext cx="2850376" cy="440877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Once you click the blue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‘Print’</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button at the top of the report, you will open a print menu. From here you can select the device you would like to print to (1) and then click Print (2).</a:t>
            </a:r>
          </a:p>
        </p:txBody>
      </p:sp>
      <p:pic>
        <p:nvPicPr>
          <p:cNvPr id="6" name="Picture 5">
            <a:extLst>
              <a:ext uri="{FF2B5EF4-FFF2-40B4-BE49-F238E27FC236}">
                <a16:creationId xmlns:a16="http://schemas.microsoft.com/office/drawing/2014/main" id="{2CAD98FD-8CF2-4DD2-9D45-8022A3B4A0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078" y="1883872"/>
            <a:ext cx="8918687" cy="4616564"/>
          </a:xfrm>
          <a:prstGeom prst="rect">
            <a:avLst/>
          </a:prstGeom>
          <a:noFill/>
          <a:ln>
            <a:noFill/>
          </a:ln>
        </p:spPr>
      </p:pic>
    </p:spTree>
    <p:extLst>
      <p:ext uri="{BB962C8B-B14F-4D97-AF65-F5344CB8AC3E}">
        <p14:creationId xmlns:p14="http://schemas.microsoft.com/office/powerpoint/2010/main" val="309238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Assessment Department Resources for Families</a:t>
            </a:r>
          </a:p>
        </p:txBody>
      </p:sp>
    </p:spTree>
    <p:extLst>
      <p:ext uri="{BB962C8B-B14F-4D97-AF65-F5344CB8AC3E}">
        <p14:creationId xmlns:p14="http://schemas.microsoft.com/office/powerpoint/2010/main" val="312470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p:txBody>
          <a:bodyPr/>
          <a:lstStyle/>
          <a:p>
            <a:r>
              <a:rPr lang="en-US" b="1">
                <a:solidFill>
                  <a:schemeClr val="bg1"/>
                </a:solidFill>
                <a:latin typeface="Century Gothic" panose="020B0502020202020204" pitchFamily="34" charset="0"/>
              </a:rPr>
              <a:t>Testing Information</a:t>
            </a:r>
            <a:endParaRPr lang="en-US">
              <a:solidFill>
                <a:schemeClr val="bg1"/>
              </a:solidFill>
            </a:endParaRPr>
          </a:p>
        </p:txBody>
      </p:sp>
      <p:sp>
        <p:nvSpPr>
          <p:cNvPr id="6" name="Content Placeholder 2">
            <a:extLst>
              <a:ext uri="{FF2B5EF4-FFF2-40B4-BE49-F238E27FC236}">
                <a16:creationId xmlns:a16="http://schemas.microsoft.com/office/drawing/2014/main" id="{57FD4409-9976-4CD1-96B9-6A38ADA61AA1}"/>
              </a:ext>
            </a:extLst>
          </p:cNvPr>
          <p:cNvSpPr>
            <a:spLocks noGrp="1"/>
          </p:cNvSpPr>
          <p:nvPr>
            <p:ph idx="1"/>
          </p:nvPr>
        </p:nvSpPr>
        <p:spPr>
          <a:xfrm>
            <a:off x="542925" y="2262188"/>
            <a:ext cx="11298238" cy="3914775"/>
          </a:xfrm>
        </p:spPr>
        <p:txBody>
          <a:bodyPr>
            <a:normAutofit/>
          </a:bodyPr>
          <a:lstStyle/>
          <a:p>
            <a:pPr marL="0" indent="0" fontAlgn="auto">
              <a:spcBef>
                <a:spcPts val="0"/>
              </a:spcBef>
              <a:spcAft>
                <a:spcPts val="0"/>
              </a:spcAft>
              <a:buNone/>
              <a:defRPr/>
            </a:pPr>
            <a:r>
              <a:rPr lang="en-US" sz="3600" dirty="0"/>
              <a:t>The following resources can be found on the Assessment page of the MSCS website (</a:t>
            </a:r>
            <a:r>
              <a:rPr lang="en-US" sz="3600" dirty="0">
                <a:hlinkClick r:id="rId4"/>
              </a:rPr>
              <a:t>http://www.scsk12.org//assessment/</a:t>
            </a:r>
            <a:r>
              <a:rPr lang="en-US" sz="3600" dirty="0"/>
              <a:t>):</a:t>
            </a:r>
          </a:p>
          <a:p>
            <a:pPr marL="0" indent="0" fontAlgn="auto">
              <a:spcBef>
                <a:spcPts val="0"/>
              </a:spcBef>
              <a:spcAft>
                <a:spcPts val="0"/>
              </a:spcAft>
              <a:buNone/>
              <a:defRPr/>
            </a:pPr>
            <a:endParaRPr lang="en-US" sz="3600" dirty="0"/>
          </a:p>
          <a:p>
            <a:pPr>
              <a:spcBef>
                <a:spcPts val="0"/>
              </a:spcBef>
              <a:defRPr/>
            </a:pPr>
            <a:r>
              <a:rPr lang="en-US" sz="3600" dirty="0"/>
              <a:t>The 2022-2023 Assessment Calendar</a:t>
            </a:r>
          </a:p>
          <a:p>
            <a:pPr>
              <a:spcBef>
                <a:spcPts val="0"/>
              </a:spcBef>
              <a:defRPr/>
            </a:pPr>
            <a:endParaRPr lang="en-US" sz="3600" dirty="0"/>
          </a:p>
          <a:p>
            <a:pPr>
              <a:spcBef>
                <a:spcPts val="0"/>
              </a:spcBef>
              <a:defRPr/>
            </a:pPr>
            <a:r>
              <a:rPr lang="en-US" sz="3600" dirty="0"/>
              <a:t>Assessment Rationale Document</a:t>
            </a:r>
          </a:p>
        </p:txBody>
      </p:sp>
    </p:spTree>
    <p:extLst>
      <p:ext uri="{BB962C8B-B14F-4D97-AF65-F5344CB8AC3E}">
        <p14:creationId xmlns:p14="http://schemas.microsoft.com/office/powerpoint/2010/main" val="60418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419100" y="222250"/>
            <a:ext cx="10515600" cy="1325563"/>
          </a:xfrm>
        </p:spPr>
        <p:txBody>
          <a:bodyPr/>
          <a:lstStyle/>
          <a:p>
            <a:r>
              <a:rPr lang="en-US" b="1">
                <a:solidFill>
                  <a:schemeClr val="bg1"/>
                </a:solidFill>
                <a:latin typeface="Century Gothic" panose="020B0502020202020204" pitchFamily="34" charset="0"/>
              </a:rPr>
              <a:t>Testing Information</a:t>
            </a:r>
            <a:endParaRPr lang="en-US"/>
          </a:p>
        </p:txBody>
      </p:sp>
      <p:pic>
        <p:nvPicPr>
          <p:cNvPr id="4" name="Content Placeholder 4">
            <a:extLst>
              <a:ext uri="{FF2B5EF4-FFF2-40B4-BE49-F238E27FC236}">
                <a16:creationId xmlns:a16="http://schemas.microsoft.com/office/drawing/2014/main" id="{E3065CF6-6BC1-4C3F-BFA4-0AAADA46E2B3}"/>
              </a:ext>
            </a:extLst>
          </p:cNvPr>
          <p:cNvPicPr>
            <a:picLocks noGrp="1" noChangeAspect="1"/>
          </p:cNvPicPr>
          <p:nvPr>
            <p:ph idx="1"/>
          </p:nvPr>
        </p:nvPicPr>
        <p:blipFill>
          <a:blip r:embed="rId4"/>
          <a:stretch>
            <a:fillRect/>
          </a:stretch>
        </p:blipFill>
        <p:spPr>
          <a:xfrm>
            <a:off x="705168" y="2809753"/>
            <a:ext cx="10973751" cy="2819644"/>
          </a:xfrm>
        </p:spPr>
      </p:pic>
    </p:spTree>
    <p:extLst>
      <p:ext uri="{BB962C8B-B14F-4D97-AF65-F5344CB8AC3E}">
        <p14:creationId xmlns:p14="http://schemas.microsoft.com/office/powerpoint/2010/main" val="58838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352425" y="146050"/>
            <a:ext cx="10515600" cy="1325563"/>
          </a:xfrm>
        </p:spPr>
        <p:txBody>
          <a:bodyPr/>
          <a:lstStyle/>
          <a:p>
            <a:r>
              <a:rPr lang="en-US" b="1">
                <a:solidFill>
                  <a:schemeClr val="bg1"/>
                </a:solidFill>
                <a:latin typeface="Century Gothic" panose="020B0502020202020204" pitchFamily="34" charset="0"/>
              </a:rPr>
              <a:t>TCAP Family Portal</a:t>
            </a:r>
            <a:endParaRPr lang="en-US"/>
          </a:p>
        </p:txBody>
      </p:sp>
      <p:sp>
        <p:nvSpPr>
          <p:cNvPr id="4" name="Content Placeholder 2">
            <a:extLst>
              <a:ext uri="{FF2B5EF4-FFF2-40B4-BE49-F238E27FC236}">
                <a16:creationId xmlns:a16="http://schemas.microsoft.com/office/drawing/2014/main" id="{0904CFC9-9CD1-49A2-8952-78A8CD99C9F0}"/>
              </a:ext>
            </a:extLst>
          </p:cNvPr>
          <p:cNvSpPr>
            <a:spLocks noGrp="1"/>
          </p:cNvSpPr>
          <p:nvPr>
            <p:ph idx="1"/>
          </p:nvPr>
        </p:nvSpPr>
        <p:spPr>
          <a:xfrm>
            <a:off x="542925" y="2262188"/>
            <a:ext cx="11298238" cy="3914775"/>
          </a:xfrm>
        </p:spPr>
        <p:txBody>
          <a:bodyPr vert="horz" lIns="91440" tIns="45720" rIns="91440" bIns="45720" rtlCol="0" anchor="t">
            <a:normAutofit lnSpcReduction="10000"/>
          </a:bodyPr>
          <a:lstStyle/>
          <a:p>
            <a:pPr fontAlgn="auto">
              <a:spcBef>
                <a:spcPts val="0"/>
              </a:spcBef>
              <a:spcAft>
                <a:spcPts val="0"/>
              </a:spcAft>
              <a:defRPr/>
            </a:pPr>
            <a:r>
              <a:rPr lang="en-US" sz="2800" dirty="0"/>
              <a:t>The TCAP Family Portal is provided by the Tennessee Department of Education.</a:t>
            </a:r>
          </a:p>
          <a:p>
            <a:pPr fontAlgn="auto">
              <a:spcBef>
                <a:spcPts val="0"/>
              </a:spcBef>
              <a:spcAft>
                <a:spcPts val="0"/>
              </a:spcAft>
              <a:defRPr/>
            </a:pPr>
            <a:endParaRPr lang="en-US" sz="2800"/>
          </a:p>
          <a:p>
            <a:pPr fontAlgn="auto">
              <a:spcBef>
                <a:spcPts val="0"/>
              </a:spcBef>
              <a:spcAft>
                <a:spcPts val="0"/>
              </a:spcAft>
              <a:defRPr/>
            </a:pPr>
            <a:r>
              <a:rPr lang="en-US" sz="2800" dirty="0"/>
              <a:t>Parents can access the TCAP Family Portal at </a:t>
            </a:r>
            <a:r>
              <a:rPr lang="en-US" sz="2800" dirty="0">
                <a:solidFill>
                  <a:srgbClr val="FF0000"/>
                </a:solidFill>
              </a:rPr>
              <a:t>familyreport.tnedu.gov.</a:t>
            </a:r>
            <a:endParaRPr lang="en-US" sz="2800" dirty="0">
              <a:solidFill>
                <a:srgbClr val="FF0000"/>
              </a:solidFill>
              <a:cs typeface="Calibri"/>
            </a:endParaRPr>
          </a:p>
          <a:p>
            <a:pPr fontAlgn="auto">
              <a:spcBef>
                <a:spcPts val="0"/>
              </a:spcBef>
              <a:spcAft>
                <a:spcPts val="0"/>
              </a:spcAft>
              <a:defRPr/>
            </a:pPr>
            <a:endParaRPr lang="en-US" sz="2800"/>
          </a:p>
          <a:p>
            <a:pPr fontAlgn="auto">
              <a:spcBef>
                <a:spcPts val="0"/>
              </a:spcBef>
              <a:spcAft>
                <a:spcPts val="0"/>
              </a:spcAft>
              <a:defRPr/>
            </a:pPr>
            <a:r>
              <a:rPr lang="en-US" sz="2800" dirty="0"/>
              <a:t>Parents can access their students’ test scores using the TCAP Family Portal.</a:t>
            </a:r>
            <a:endParaRPr lang="en-US" sz="2800" dirty="0">
              <a:cs typeface="Calibri"/>
            </a:endParaRPr>
          </a:p>
          <a:p>
            <a:pPr fontAlgn="auto">
              <a:spcBef>
                <a:spcPts val="0"/>
              </a:spcBef>
              <a:spcAft>
                <a:spcPts val="0"/>
              </a:spcAft>
              <a:defRPr/>
            </a:pPr>
            <a:endParaRPr lang="en-US" sz="2800"/>
          </a:p>
          <a:p>
            <a:pPr fontAlgn="auto">
              <a:spcBef>
                <a:spcPts val="0"/>
              </a:spcBef>
              <a:spcAft>
                <a:spcPts val="0"/>
              </a:spcAft>
              <a:defRPr/>
            </a:pPr>
            <a:r>
              <a:rPr lang="en-US" sz="2800" dirty="0"/>
              <a:t>One barrier to parents using the TCAP Family Portal is that it requires them to know their child’s TN student </a:t>
            </a:r>
            <a:r>
              <a:rPr lang="en-US" dirty="0"/>
              <a:t>ID</a:t>
            </a:r>
            <a:r>
              <a:rPr lang="en-US" sz="2800" dirty="0"/>
              <a:t>. This TN Student ID is different than the student’s PowerSchool ID. It is also important to put two zeros in front of the student’s 7-digit </a:t>
            </a:r>
            <a:r>
              <a:rPr lang="en-US" dirty="0"/>
              <a:t>ID</a:t>
            </a:r>
            <a:r>
              <a:rPr lang="en-US" sz="2800" dirty="0"/>
              <a:t>.</a:t>
            </a:r>
            <a:endParaRPr lang="en-US" sz="2800" dirty="0">
              <a:cs typeface="Calibri"/>
            </a:endParaRPr>
          </a:p>
        </p:txBody>
      </p:sp>
    </p:spTree>
    <p:extLst>
      <p:ext uri="{BB962C8B-B14F-4D97-AF65-F5344CB8AC3E}">
        <p14:creationId xmlns:p14="http://schemas.microsoft.com/office/powerpoint/2010/main" val="2085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9973" y="-186905"/>
            <a:ext cx="11143735" cy="1149177"/>
          </a:xfrm>
        </p:spPr>
        <p:txBody>
          <a:bodyPr/>
          <a:lstStyle/>
          <a:p>
            <a:r>
              <a:rPr lang="en-US" b="1" dirty="0">
                <a:solidFill>
                  <a:schemeClr val="bg1"/>
                </a:solidFill>
                <a:latin typeface="Franklin Gothic Medium" pitchFamily="34" charset="0"/>
              </a:rPr>
              <a:t>MSCS VISION FOR STUDENT SUCCESS</a:t>
            </a:r>
          </a:p>
        </p:txBody>
      </p:sp>
      <p:sp>
        <p:nvSpPr>
          <p:cNvPr id="5" name="Content Placeholder 4">
            <a:extLst>
              <a:ext uri="{FF2B5EF4-FFF2-40B4-BE49-F238E27FC236}">
                <a16:creationId xmlns:a16="http://schemas.microsoft.com/office/drawing/2014/main" id="{9B08C93D-3FAD-4A80-B4A4-BF431B3350AC}"/>
              </a:ext>
            </a:extLst>
          </p:cNvPr>
          <p:cNvSpPr>
            <a:spLocks noGrp="1"/>
          </p:cNvSpPr>
          <p:nvPr>
            <p:ph idx="1"/>
          </p:nvPr>
        </p:nvSpPr>
        <p:spPr>
          <a:xfrm>
            <a:off x="838200" y="1825625"/>
            <a:ext cx="11234467" cy="4351338"/>
          </a:xfrm>
        </p:spPr>
        <p:txBody>
          <a:bodyPr vert="horz" lIns="91440" tIns="45720" rIns="91440" bIns="45720" rtlCol="0" anchor="t">
            <a:normAutofit/>
          </a:bodyPr>
          <a:lstStyle/>
          <a:p>
            <a:pPr marL="0" indent="0">
              <a:buNone/>
            </a:pPr>
            <a:endParaRPr lang="en-US" dirty="0">
              <a:latin typeface="Franklin Gothic Medium" pitchFamily="34" charset="0"/>
              <a:ea typeface="+mn-lt"/>
              <a:cs typeface="+mn-lt"/>
            </a:endParaRPr>
          </a:p>
          <a:p>
            <a:pPr marL="0" indent="0">
              <a:buNone/>
            </a:pPr>
            <a:r>
              <a:rPr lang="en-US" sz="4400" dirty="0">
                <a:latin typeface="Franklin Gothic Medium" pitchFamily="34" charset="0"/>
                <a:ea typeface="+mn-lt"/>
                <a:cs typeface="+mn-lt"/>
              </a:rPr>
              <a:t>We envision Memphis-Shelby County Schools (MSCS) becoming a transformational district that provides opportunities for innovation to meet the needs of all scholars.</a:t>
            </a:r>
            <a:endParaRPr lang="en-US" sz="4400" dirty="0">
              <a:latin typeface="Franklin Gothic Medium" pitchFamily="34" charset="0"/>
              <a:cs typeface="Calibri"/>
            </a:endParaRPr>
          </a:p>
        </p:txBody>
      </p:sp>
    </p:spTree>
    <p:extLst>
      <p:ext uri="{BB962C8B-B14F-4D97-AF65-F5344CB8AC3E}">
        <p14:creationId xmlns:p14="http://schemas.microsoft.com/office/powerpoint/2010/main" val="17350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95275" y="212725"/>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3">
            <a:extLst>
              <a:ext uri="{FF2B5EF4-FFF2-40B4-BE49-F238E27FC236}">
                <a16:creationId xmlns:a16="http://schemas.microsoft.com/office/drawing/2014/main" id="{5D73D713-CA8B-4BEC-9678-A4D9E3A71D41}"/>
              </a:ext>
            </a:extLst>
          </p:cNvPr>
          <p:cNvPicPr>
            <a:picLocks noGrp="1" noChangeAspect="1"/>
          </p:cNvPicPr>
          <p:nvPr>
            <p:ph idx="1"/>
          </p:nvPr>
        </p:nvPicPr>
        <p:blipFill>
          <a:blip r:embed="rId4"/>
          <a:stretch>
            <a:fillRect/>
          </a:stretch>
        </p:blipFill>
        <p:spPr>
          <a:xfrm>
            <a:off x="1452880" y="2066608"/>
            <a:ext cx="9235439" cy="4638675"/>
          </a:xfrm>
          <a:prstGeom prst="rect">
            <a:avLst/>
          </a:prstGeom>
        </p:spPr>
      </p:pic>
    </p:spTree>
    <p:extLst>
      <p:ext uri="{BB962C8B-B14F-4D97-AF65-F5344CB8AC3E}">
        <p14:creationId xmlns:p14="http://schemas.microsoft.com/office/powerpoint/2010/main" val="367848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5">
            <a:extLst>
              <a:ext uri="{FF2B5EF4-FFF2-40B4-BE49-F238E27FC236}">
                <a16:creationId xmlns:a16="http://schemas.microsoft.com/office/drawing/2014/main" id="{31AC8D9E-9F0A-48A9-AD6F-EE6FA969ECED}"/>
              </a:ext>
            </a:extLst>
          </p:cNvPr>
          <p:cNvPicPr>
            <a:picLocks noGrp="1" noChangeAspect="1"/>
          </p:cNvPicPr>
          <p:nvPr>
            <p:ph idx="1"/>
          </p:nvPr>
        </p:nvPicPr>
        <p:blipFill>
          <a:blip r:embed="rId4"/>
          <a:stretch>
            <a:fillRect/>
          </a:stretch>
        </p:blipFill>
        <p:spPr>
          <a:xfrm>
            <a:off x="2509520" y="1981200"/>
            <a:ext cx="7498079" cy="4602163"/>
          </a:xfrm>
          <a:prstGeom prst="rect">
            <a:avLst/>
          </a:prstGeom>
        </p:spPr>
      </p:pic>
    </p:spTree>
    <p:extLst>
      <p:ext uri="{BB962C8B-B14F-4D97-AF65-F5344CB8AC3E}">
        <p14:creationId xmlns:p14="http://schemas.microsoft.com/office/powerpoint/2010/main" val="276168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4" name="Content Placeholder 3">
            <a:extLst>
              <a:ext uri="{FF2B5EF4-FFF2-40B4-BE49-F238E27FC236}">
                <a16:creationId xmlns:a16="http://schemas.microsoft.com/office/drawing/2014/main" id="{42D318A1-B327-46BB-9031-CBF8DE7C9635}"/>
              </a:ext>
            </a:extLst>
          </p:cNvPr>
          <p:cNvPicPr>
            <a:picLocks noGrp="1" noChangeAspect="1"/>
          </p:cNvPicPr>
          <p:nvPr>
            <p:ph idx="1"/>
          </p:nvPr>
        </p:nvPicPr>
        <p:blipFill>
          <a:blip r:embed="rId4"/>
          <a:stretch>
            <a:fillRect/>
          </a:stretch>
        </p:blipFill>
        <p:spPr>
          <a:xfrm>
            <a:off x="558800" y="1624013"/>
            <a:ext cx="11234977" cy="4868862"/>
          </a:xfrm>
          <a:prstGeom prst="rect">
            <a:avLst/>
          </a:prstGeom>
        </p:spPr>
      </p:pic>
    </p:spTree>
    <p:extLst>
      <p:ext uri="{BB962C8B-B14F-4D97-AF65-F5344CB8AC3E}">
        <p14:creationId xmlns:p14="http://schemas.microsoft.com/office/powerpoint/2010/main" val="232341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pic>
        <p:nvPicPr>
          <p:cNvPr id="6" name="Content Placeholder 3">
            <a:extLst>
              <a:ext uri="{FF2B5EF4-FFF2-40B4-BE49-F238E27FC236}">
                <a16:creationId xmlns:a16="http://schemas.microsoft.com/office/drawing/2014/main" id="{3BB4F6AE-3F07-4357-B4A5-986D595174D5}"/>
              </a:ext>
            </a:extLst>
          </p:cNvPr>
          <p:cNvPicPr>
            <a:picLocks noGrp="1" noChangeAspect="1"/>
          </p:cNvPicPr>
          <p:nvPr>
            <p:ph idx="1"/>
          </p:nvPr>
        </p:nvPicPr>
        <p:blipFill>
          <a:blip r:embed="rId4"/>
          <a:stretch>
            <a:fillRect/>
          </a:stretch>
        </p:blipFill>
        <p:spPr>
          <a:xfrm>
            <a:off x="935030" y="1608035"/>
            <a:ext cx="10710363" cy="4846320"/>
          </a:xfrm>
          <a:prstGeom prst="rect">
            <a:avLst/>
          </a:prstGeom>
        </p:spPr>
      </p:pic>
    </p:spTree>
    <p:extLst>
      <p:ext uri="{BB962C8B-B14F-4D97-AF65-F5344CB8AC3E}">
        <p14:creationId xmlns:p14="http://schemas.microsoft.com/office/powerpoint/2010/main" val="37608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93B81-5CCC-4FB6-AF26-BCC4F4758C9E}"/>
              </a:ext>
            </a:extLst>
          </p:cNvPr>
          <p:cNvSpPr>
            <a:spLocks noGrp="1"/>
          </p:cNvSpPr>
          <p:nvPr>
            <p:ph type="title"/>
          </p:nvPr>
        </p:nvSpPr>
        <p:spPr>
          <a:xfrm>
            <a:off x="249556" y="298450"/>
            <a:ext cx="10515600" cy="1325563"/>
          </a:xfrm>
        </p:spPr>
        <p:txBody>
          <a:bodyPr/>
          <a:lstStyle/>
          <a:p>
            <a:r>
              <a:rPr lang="en-US" b="1">
                <a:solidFill>
                  <a:schemeClr val="bg1"/>
                </a:solidFill>
                <a:latin typeface="Century Gothic" panose="020B0502020202020204" pitchFamily="34" charset="0"/>
              </a:rPr>
              <a:t>TCAP Family Portal</a:t>
            </a:r>
            <a:endParaRPr lang="en-US"/>
          </a:p>
        </p:txBody>
      </p:sp>
      <p:sp>
        <p:nvSpPr>
          <p:cNvPr id="3" name="Content Placeholder 2">
            <a:extLst>
              <a:ext uri="{FF2B5EF4-FFF2-40B4-BE49-F238E27FC236}">
                <a16:creationId xmlns:a16="http://schemas.microsoft.com/office/drawing/2014/main" id="{BAE0BC32-71BA-4A47-89F2-2AA01FBC4A87}"/>
              </a:ext>
            </a:extLst>
          </p:cNvPr>
          <p:cNvSpPr>
            <a:spLocks noGrp="1"/>
          </p:cNvSpPr>
          <p:nvPr>
            <p:ph idx="1"/>
          </p:nvPr>
        </p:nvSpPr>
        <p:spPr/>
        <p:txBody>
          <a:bodyPr/>
          <a:lstStyle/>
          <a:p>
            <a:endParaRPr lang="en-US"/>
          </a:p>
        </p:txBody>
      </p:sp>
      <p:pic>
        <p:nvPicPr>
          <p:cNvPr id="7" name="Content Placeholder 3">
            <a:extLst>
              <a:ext uri="{FF2B5EF4-FFF2-40B4-BE49-F238E27FC236}">
                <a16:creationId xmlns:a16="http://schemas.microsoft.com/office/drawing/2014/main" id="{6516EA25-F7E8-4306-90B3-3EEC4A074CC7}"/>
              </a:ext>
            </a:extLst>
          </p:cNvPr>
          <p:cNvPicPr>
            <a:picLocks noChangeAspect="1"/>
          </p:cNvPicPr>
          <p:nvPr/>
        </p:nvPicPr>
        <p:blipFill>
          <a:blip r:embed="rId4"/>
          <a:stretch>
            <a:fillRect/>
          </a:stretch>
        </p:blipFill>
        <p:spPr>
          <a:xfrm>
            <a:off x="537177" y="1646947"/>
            <a:ext cx="11380569" cy="4937760"/>
          </a:xfrm>
          <a:prstGeom prst="rect">
            <a:avLst/>
          </a:prstGeom>
        </p:spPr>
      </p:pic>
    </p:spTree>
    <p:extLst>
      <p:ext uri="{BB962C8B-B14F-4D97-AF65-F5344CB8AC3E}">
        <p14:creationId xmlns:p14="http://schemas.microsoft.com/office/powerpoint/2010/main" val="422709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359758"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a:ea typeface="+mn-ea"/>
                <a:cs typeface="Arial Black"/>
              </a:rPr>
              <a:t>School’s Current Data and Academic Goals</a:t>
            </a:r>
            <a:endParaRPr kumimoji="0" lang="en" sz="60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298219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503597"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Arial Black"/>
                <a:ea typeface="+mn-ea"/>
                <a:cs typeface="Arial Black"/>
              </a:rPr>
              <a:t>Mastery Connect Data</a:t>
            </a:r>
            <a:endParaRPr kumimoji="0" lang="en" sz="60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79586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MASTERY CONNECT</a:t>
            </a:r>
          </a:p>
        </p:txBody>
      </p:sp>
      <p:sp>
        <p:nvSpPr>
          <p:cNvPr id="4" name="Text Placeholder 2">
            <a:extLst>
              <a:ext uri="{FF2B5EF4-FFF2-40B4-BE49-F238E27FC236}">
                <a16:creationId xmlns:a16="http://schemas.microsoft.com/office/drawing/2014/main" id="{9912DEAD-F5AF-4411-9465-F208D1183F0C}"/>
              </a:ext>
            </a:extLst>
          </p:cNvPr>
          <p:cNvSpPr txBox="1">
            <a:spLocks noGrp="1"/>
          </p:cNvSpPr>
          <p:nvPr>
            <p:ph idx="1"/>
          </p:nvPr>
        </p:nvSpPr>
        <p:spPr>
          <a:xfrm>
            <a:off x="542925" y="2262188"/>
            <a:ext cx="11298238" cy="39147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Grades K-12 will participate in standards-based assessments aligned with district ELA, math, and science curriculum maps.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Mastery Connect is an assessment platform that allows teachers to assess student mastery of specific standards.</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Students can receive results instantly.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ea typeface="+mn-ea"/>
                <a:cs typeface="+mn-cs"/>
              </a:rPr>
              <a:t>The results are displayed by standard, so although students will still get an overall percentage on any assessment taken, the focus is on the mastery of the specific standards.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Franklin Gothic Medium" pitchFamily="34" charset="0"/>
              <a:ea typeface="+mn-ea"/>
              <a:cs typeface="+mn-cs"/>
            </a:endParaRPr>
          </a:p>
        </p:txBody>
      </p:sp>
    </p:spTree>
    <p:extLst>
      <p:ext uri="{BB962C8B-B14F-4D97-AF65-F5344CB8AC3E}">
        <p14:creationId xmlns:p14="http://schemas.microsoft.com/office/powerpoint/2010/main" val="238489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84936"/>
            <a:ext cx="11143735" cy="1149177"/>
          </a:xfrm>
        </p:spPr>
        <p:txBody>
          <a:bodyPr>
            <a:normAutofit fontScale="90000"/>
          </a:bodyPr>
          <a:lstStyle/>
          <a:p>
            <a:r>
              <a:rPr lang="en" sz="4400" b="1">
                <a:solidFill>
                  <a:schemeClr val="bg1"/>
                </a:solidFill>
                <a:latin typeface="Franklin Gothic Medium" pitchFamily="34" charset="0"/>
                <a:cs typeface="Arial Black"/>
              </a:rPr>
              <a:t>Mastery Connect – </a:t>
            </a:r>
            <a:br>
              <a:rPr lang="en" sz="4400" b="1">
                <a:solidFill>
                  <a:schemeClr val="bg1"/>
                </a:solidFill>
                <a:latin typeface="Franklin Gothic Medium" pitchFamily="34" charset="0"/>
                <a:cs typeface="Arial Black"/>
              </a:rPr>
            </a:br>
            <a:r>
              <a:rPr lang="en" sz="4400" b="1">
                <a:solidFill>
                  <a:schemeClr val="bg1"/>
                </a:solidFill>
                <a:latin typeface="Franklin Gothic Medium" pitchFamily="34" charset="0"/>
                <a:cs typeface="Arial Black"/>
              </a:rPr>
              <a:t>District Formative Assessments</a:t>
            </a:r>
            <a:br>
              <a:rPr lang="en-US" sz="4400" b="1">
                <a:solidFill>
                  <a:schemeClr val="bg1"/>
                </a:solidFill>
                <a:effectLst>
                  <a:outerShdw blurRad="50800" dist="38100" dir="2700000" algn="tl" rotWithShape="0">
                    <a:prstClr val="black">
                      <a:alpha val="0"/>
                    </a:prstClr>
                  </a:outerShdw>
                </a:effectLst>
                <a:latin typeface="Franklin Gothic Medium" pitchFamily="34" charset="0"/>
              </a:rPr>
            </a:br>
            <a:endParaRPr lang="en-US" b="1">
              <a:solidFill>
                <a:schemeClr val="bg1"/>
              </a:solidFill>
              <a:latin typeface="Franklin Gothic Medium" pitchFamily="34" charset="0"/>
            </a:endParaRPr>
          </a:p>
        </p:txBody>
      </p:sp>
      <p:graphicFrame>
        <p:nvGraphicFramePr>
          <p:cNvPr id="7" name="Content Placeholder 6">
            <a:extLst>
              <a:ext uri="{FF2B5EF4-FFF2-40B4-BE49-F238E27FC236}">
                <a16:creationId xmlns:a16="http://schemas.microsoft.com/office/drawing/2014/main" id="{F20AC04F-4DED-159E-21A7-E65DB0F63C05}"/>
              </a:ext>
            </a:extLst>
          </p:cNvPr>
          <p:cNvGraphicFramePr>
            <a:graphicFrameLocks noGrp="1"/>
          </p:cNvGraphicFramePr>
          <p:nvPr>
            <p:ph idx="1"/>
            <p:extLst>
              <p:ext uri="{D42A27DB-BD31-4B8C-83A1-F6EECF244321}">
                <p14:modId xmlns:p14="http://schemas.microsoft.com/office/powerpoint/2010/main" val="1427332460"/>
              </p:ext>
            </p:extLst>
          </p:nvPr>
        </p:nvGraphicFramePr>
        <p:xfrm>
          <a:off x="838200" y="1794802"/>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982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fontScale="90000"/>
          </a:bodyPr>
          <a:lstStyle/>
          <a:p>
            <a:r>
              <a:rPr lang="en" sz="4400" b="1" dirty="0">
                <a:solidFill>
                  <a:schemeClr val="bg1"/>
                </a:solidFill>
                <a:latin typeface="Franklin Gothic Medium" pitchFamily="34" charset="0"/>
                <a:cs typeface="Arial Black"/>
              </a:rPr>
              <a:t>Mastery Connect – </a:t>
            </a:r>
            <a:br>
              <a:rPr lang="en" sz="4400" b="1" dirty="0">
                <a:solidFill>
                  <a:schemeClr val="bg1"/>
                </a:solidFill>
                <a:latin typeface="Franklin Gothic Medium" pitchFamily="34" charset="0"/>
                <a:cs typeface="Arial Black"/>
              </a:rPr>
            </a:br>
            <a:r>
              <a:rPr lang="en" sz="4400" b="1" dirty="0">
                <a:solidFill>
                  <a:schemeClr val="bg1"/>
                </a:solidFill>
                <a:latin typeface="Franklin Gothic Medium" pitchFamily="34" charset="0"/>
                <a:cs typeface="Arial Black"/>
              </a:rPr>
              <a:t>District Formative Assessments</a:t>
            </a:r>
            <a:br>
              <a:rPr lang="en-US" sz="4400" b="1" dirty="0">
                <a:solidFill>
                  <a:schemeClr val="bg1"/>
                </a:solidFill>
                <a:effectLst>
                  <a:outerShdw blurRad="50800" dist="38100" dir="2700000" algn="tl" rotWithShape="0">
                    <a:prstClr val="black">
                      <a:alpha val="0"/>
                    </a:prstClr>
                  </a:outerShdw>
                </a:effectLst>
                <a:latin typeface="Franklin Gothic Medium" pitchFamily="34" charset="0"/>
              </a:rPr>
            </a:br>
            <a:endParaRPr lang="en-US" b="1" dirty="0">
              <a:solidFill>
                <a:schemeClr val="bg1"/>
              </a:solidFill>
              <a:latin typeface="Franklin Gothic Medium" pitchFamily="34" charset="0"/>
            </a:endParaRPr>
          </a:p>
        </p:txBody>
      </p:sp>
      <p:graphicFrame>
        <p:nvGraphicFramePr>
          <p:cNvPr id="3" name="Content Placeholder 2">
            <a:extLst>
              <a:ext uri="{FF2B5EF4-FFF2-40B4-BE49-F238E27FC236}">
                <a16:creationId xmlns:a16="http://schemas.microsoft.com/office/drawing/2014/main" id="{6D07BDB4-9B33-218E-1195-3179A2109BFB}"/>
              </a:ext>
            </a:extLst>
          </p:cNvPr>
          <p:cNvGraphicFramePr>
            <a:graphicFrameLocks noGrp="1"/>
          </p:cNvGraphicFramePr>
          <p:nvPr>
            <p:ph idx="1"/>
            <p:extLst>
              <p:ext uri="{D42A27DB-BD31-4B8C-83A1-F6EECF244321}">
                <p14:modId xmlns:p14="http://schemas.microsoft.com/office/powerpoint/2010/main" val="3787709109"/>
              </p:ext>
            </p:extLst>
          </p:nvPr>
        </p:nvGraphicFramePr>
        <p:xfrm>
          <a:off x="542925" y="1171254"/>
          <a:ext cx="11298238" cy="5393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17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36021C-5E26-4884-8C55-48972795321C}"/>
              </a:ext>
            </a:extLst>
          </p:cNvPr>
          <p:cNvPicPr>
            <a:picLocks noGrp="1" noChangeAspect="1"/>
          </p:cNvPicPr>
          <p:nvPr>
            <p:ph idx="1"/>
          </p:nvPr>
        </p:nvPicPr>
        <p:blipFill rotWithShape="1">
          <a:blip r:embed="rId4"/>
          <a:srcRect l="19250" t="32147" r="36933" b="8445"/>
          <a:stretch/>
        </p:blipFill>
        <p:spPr>
          <a:xfrm>
            <a:off x="1417832" y="1472570"/>
            <a:ext cx="9205645" cy="5313511"/>
          </a:xfrm>
          <a:prstGeom prst="rect">
            <a:avLst/>
          </a:prstGeom>
        </p:spPr>
      </p:pic>
    </p:spTree>
    <p:extLst>
      <p:ext uri="{BB962C8B-B14F-4D97-AF65-F5344CB8AC3E}">
        <p14:creationId xmlns:p14="http://schemas.microsoft.com/office/powerpoint/2010/main" val="2335497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fontScale="90000"/>
          </a:bodyPr>
          <a:lstStyle/>
          <a:p>
            <a:r>
              <a:rPr lang="en" sz="4400" b="1">
                <a:solidFill>
                  <a:schemeClr val="bg1"/>
                </a:solidFill>
                <a:latin typeface="Franklin Gothic Medium" pitchFamily="34" charset="0"/>
                <a:cs typeface="Arial Black"/>
              </a:rPr>
              <a:t>Mastery Connect – </a:t>
            </a:r>
            <a:br>
              <a:rPr lang="en" sz="4400" b="1">
                <a:solidFill>
                  <a:schemeClr val="bg1"/>
                </a:solidFill>
                <a:latin typeface="Franklin Gothic Medium" pitchFamily="34" charset="0"/>
                <a:cs typeface="Arial Black"/>
              </a:rPr>
            </a:br>
            <a:r>
              <a:rPr lang="en" sz="4400" b="1">
                <a:solidFill>
                  <a:schemeClr val="bg1"/>
                </a:solidFill>
                <a:latin typeface="Franklin Gothic Medium" pitchFamily="34" charset="0"/>
                <a:cs typeface="Arial Black"/>
              </a:rPr>
              <a:t>District Formative Assessments</a:t>
            </a:r>
            <a:br>
              <a:rPr lang="en-US" sz="4400" b="1">
                <a:solidFill>
                  <a:schemeClr val="bg1"/>
                </a:solidFill>
                <a:effectLst>
                  <a:outerShdw blurRad="50800" dist="38100" dir="2700000" algn="tl" rotWithShape="0">
                    <a:prstClr val="black">
                      <a:alpha val="0"/>
                    </a:prstClr>
                  </a:outerShdw>
                </a:effectLst>
                <a:latin typeface="Franklin Gothic Medium" pitchFamily="34" charset="0"/>
              </a:rPr>
            </a:br>
            <a:endParaRPr lang="en-US" b="1">
              <a:solidFill>
                <a:schemeClr val="bg1"/>
              </a:solidFill>
              <a:latin typeface="Franklin Gothic Medium" pitchFamily="34" charset="0"/>
            </a:endParaRPr>
          </a:p>
        </p:txBody>
      </p:sp>
      <p:graphicFrame>
        <p:nvGraphicFramePr>
          <p:cNvPr id="3" name="Content Placeholder 2">
            <a:extLst>
              <a:ext uri="{FF2B5EF4-FFF2-40B4-BE49-F238E27FC236}">
                <a16:creationId xmlns:a16="http://schemas.microsoft.com/office/drawing/2014/main" id="{DE0A105E-C8FC-3974-B95E-92825EB691F3}"/>
              </a:ext>
            </a:extLst>
          </p:cNvPr>
          <p:cNvGraphicFramePr>
            <a:graphicFrameLocks noGrp="1"/>
          </p:cNvGraphicFramePr>
          <p:nvPr>
            <p:ph idx="1"/>
            <p:extLst>
              <p:ext uri="{D42A27DB-BD31-4B8C-83A1-F6EECF244321}">
                <p14:modId xmlns:p14="http://schemas.microsoft.com/office/powerpoint/2010/main" val="2945728007"/>
              </p:ext>
            </p:extLst>
          </p:nvPr>
        </p:nvGraphicFramePr>
        <p:xfrm>
          <a:off x="542925" y="1222625"/>
          <a:ext cx="11298238" cy="5024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128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9400855" cy="1754326"/>
          </a:xfrm>
          <a:prstGeom prst="rect">
            <a:avLst/>
          </a:prstGeom>
          <a:noFill/>
        </p:spPr>
        <p:txBody>
          <a:bodyPr wrap="square" lIns="91440" tIns="45720" rIns="91440" bIns="45720" rtlCol="0" anchor="t">
            <a:spAutoFit/>
          </a:bodyPr>
          <a:lstStyle/>
          <a:p>
            <a:pPr lvl="0" algn="ctr">
              <a:lnSpc>
                <a:spcPct val="90000"/>
              </a:lnSpc>
              <a:spcBef>
                <a:spcPct val="0"/>
              </a:spcBef>
              <a:defRPr/>
            </a:pPr>
            <a:r>
              <a:rPr lang="en" sz="6000" b="1" dirty="0">
                <a:solidFill>
                  <a:schemeClr val="bg1"/>
                </a:solidFill>
                <a:effectLst>
                  <a:outerShdw blurRad="50800" dist="38100" dir="2700000" algn="tl" rotWithShape="0">
                    <a:prstClr val="black">
                      <a:alpha val="0"/>
                    </a:prstClr>
                  </a:outerShdw>
                </a:effectLst>
                <a:latin typeface="Century Gothic" panose="020B0502020202020204" pitchFamily="34" charset="0"/>
              </a:rPr>
              <a:t>Universal Screener: </a:t>
            </a:r>
          </a:p>
          <a:p>
            <a:pPr lvl="0" algn="ctr">
              <a:lnSpc>
                <a:spcPct val="90000"/>
              </a:lnSpc>
              <a:spcBef>
                <a:spcPct val="0"/>
              </a:spcBef>
              <a:defRPr/>
            </a:pPr>
            <a:r>
              <a:rPr lang="en" sz="6000" b="1" dirty="0">
                <a:solidFill>
                  <a:schemeClr val="bg1"/>
                </a:solidFill>
                <a:effectLst>
                  <a:outerShdw blurRad="50800" dist="38100" dir="2700000" algn="tl" rotWithShape="0">
                    <a:prstClr val="black">
                      <a:alpha val="0"/>
                    </a:prstClr>
                  </a:outerShdw>
                </a:effectLst>
                <a:latin typeface="Century Gothic" panose="020B0502020202020204" pitchFamily="34" charset="0"/>
              </a:rPr>
              <a:t>i-Ready</a:t>
            </a:r>
            <a:endParaRPr kumimoji="0" lang="en-US" sz="6000" b="0" i="0" u="none" strike="noStrike" kern="1200" cap="none" spc="0" normalizeH="0" baseline="0" noProof="0" dirty="0">
              <a:ln>
                <a:noFill/>
              </a:ln>
              <a:solidFill>
                <a:prstClr val="white"/>
              </a:solidFill>
              <a:effectLst/>
              <a:uLnTx/>
              <a:uFillTx/>
              <a:latin typeface="Arial Black"/>
              <a:ea typeface="+mn-ea"/>
              <a:cs typeface="Arial Black"/>
            </a:endParaRPr>
          </a:p>
        </p:txBody>
      </p:sp>
    </p:spTree>
    <p:extLst>
      <p:ext uri="{BB962C8B-B14F-4D97-AF65-F5344CB8AC3E}">
        <p14:creationId xmlns:p14="http://schemas.microsoft.com/office/powerpoint/2010/main" val="2069897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sz="4400" b="1">
                <a:solidFill>
                  <a:schemeClr val="bg1"/>
                </a:solidFill>
                <a:latin typeface="Franklin Gothic Medium" pitchFamily="34" charset="0"/>
                <a:cs typeface="Arial Black"/>
              </a:rPr>
              <a:t>i-Ready </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5" name="Text Placeholder 2">
            <a:extLst>
              <a:ext uri="{FF2B5EF4-FFF2-40B4-BE49-F238E27FC236}">
                <a16:creationId xmlns:a16="http://schemas.microsoft.com/office/drawing/2014/main" id="{5740119F-4110-4BE4-9284-547E5536CE4B}"/>
              </a:ext>
            </a:extLst>
          </p:cNvPr>
          <p:cNvSpPr txBox="1">
            <a:spLocks/>
          </p:cNvSpPr>
          <p:nvPr/>
        </p:nvSpPr>
        <p:spPr>
          <a:xfrm>
            <a:off x="1171438" y="2070595"/>
            <a:ext cx="10041212" cy="41940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500" b="0" i="0" u="none" strike="noStrike" kern="1200" cap="none" spc="0" normalizeH="0" baseline="0" noProof="0" dirty="0">
              <a:ln>
                <a:noFill/>
              </a:ln>
              <a:solidFill>
                <a:prstClr val="black"/>
              </a:solidFill>
              <a:effectLst/>
              <a:uLnTx/>
              <a:uFillTx/>
              <a:latin typeface="Franklin Gothic Medium" pitchFamily="34" charset="0"/>
            </a:endParaRP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is a computer-adaptive test (CAT).</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Computer-adaptive tests continually adjust the difficulty of each test by determining each question based on the previous response.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The </a:t>
            </a: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assessment is used as a diagnostic screening tool to identify students who may need additional academic support and monitor student growth.</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is a K-8 intervention that provide specific tools and lessons to support areas the individual student is struggling.</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prstClr val="black"/>
                </a:solidFill>
                <a:effectLst/>
                <a:uLnTx/>
                <a:uFillTx/>
                <a:latin typeface="Franklin Gothic Medium" pitchFamily="34" charset="0"/>
              </a:rPr>
              <a:t>In addition, </a:t>
            </a:r>
            <a:r>
              <a:rPr kumimoji="0" lang="en-US" sz="3500" b="0" i="0" u="none" strike="noStrike" kern="1200" cap="none" spc="0" normalizeH="0" baseline="0" noProof="0" dirty="0" err="1">
                <a:ln>
                  <a:noFill/>
                </a:ln>
                <a:solidFill>
                  <a:prstClr val="black"/>
                </a:solidFill>
                <a:effectLst/>
                <a:uLnTx/>
                <a:uFillTx/>
                <a:latin typeface="Franklin Gothic Medium" pitchFamily="34" charset="0"/>
              </a:rPr>
              <a:t>iReady</a:t>
            </a:r>
            <a:r>
              <a:rPr kumimoji="0" lang="en-US" sz="3500" b="0" i="0" u="none" strike="noStrike" kern="1200" cap="none" spc="0" normalizeH="0" baseline="0" noProof="0" dirty="0">
                <a:ln>
                  <a:noFill/>
                </a:ln>
                <a:solidFill>
                  <a:prstClr val="black"/>
                </a:solidFill>
                <a:effectLst/>
                <a:uLnTx/>
                <a:uFillTx/>
                <a:latin typeface="Franklin Gothic Medium" pitchFamily="34" charset="0"/>
              </a:rPr>
              <a:t> can help teachers determine appropriate instructional areas and skills to focus on during small group intervention instruction.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842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9525" y="69138"/>
            <a:ext cx="11143735" cy="1149177"/>
          </a:xfrm>
        </p:spPr>
        <p:txBody>
          <a:bodyPr>
            <a:normAutofit/>
          </a:bodyPr>
          <a:lstStyle/>
          <a:p>
            <a:r>
              <a:rPr lang="en" b="1" dirty="0">
                <a:solidFill>
                  <a:schemeClr val="bg1"/>
                </a:solidFill>
                <a:effectLst>
                  <a:outerShdw blurRad="50800" dist="38100" dir="2700000" algn="tl" rotWithShape="0">
                    <a:prstClr val="black">
                      <a:alpha val="0"/>
                    </a:prstClr>
                  </a:outerShdw>
                </a:effectLst>
                <a:latin typeface="Franklin Gothic Medium" pitchFamily="34" charset="0"/>
              </a:rPr>
              <a:t>Universal Screener: i-Ready</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 Placeholder 2">
            <a:extLst>
              <a:ext uri="{FF2B5EF4-FFF2-40B4-BE49-F238E27FC236}">
                <a16:creationId xmlns:a16="http://schemas.microsoft.com/office/drawing/2014/main" id="{0D593001-0AC2-4058-B4E6-B85E1782BC12}"/>
              </a:ext>
            </a:extLst>
          </p:cNvPr>
          <p:cNvSpPr txBox="1">
            <a:spLocks/>
          </p:cNvSpPr>
          <p:nvPr/>
        </p:nvSpPr>
        <p:spPr>
          <a:xfrm>
            <a:off x="1143494" y="1767130"/>
            <a:ext cx="10496683" cy="41940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itchFamily="34" charset="0"/>
              </a:rPr>
              <a:t>Grades K-8 will participate in skill-based reading and math screener assessments.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a:endParaRPr>
          </a:p>
          <a:p>
            <a:pPr marL="227965" lvl="0" indent="-227965">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a:t>
            </a:r>
            <a:r>
              <a:rPr kumimoji="0" lang="en-US" sz="2400" b="0" i="0" u="none" strike="noStrike" kern="1200" cap="none" spc="0" normalizeH="0" baseline="0" noProof="0" dirty="0">
                <a:ln>
                  <a:noFill/>
                </a:ln>
                <a:solidFill>
                  <a:prstClr val="black"/>
                </a:solidFill>
                <a:effectLst/>
                <a:uLnTx/>
                <a:uFillTx/>
                <a:latin typeface="Franklin Gothic Medium" pitchFamily="34" charset="0"/>
              </a:rPr>
              <a:t> is the newly selected RTI</a:t>
            </a:r>
            <a:r>
              <a:rPr kumimoji="0" lang="en-US" sz="2400" b="0" i="0" u="none" strike="noStrike" kern="1200" cap="none" spc="0" normalizeH="0" baseline="30000" noProof="0" dirty="0">
                <a:ln>
                  <a:noFill/>
                </a:ln>
                <a:solidFill>
                  <a:prstClr val="black"/>
                </a:solidFill>
                <a:effectLst/>
                <a:uLnTx/>
                <a:uFillTx/>
                <a:latin typeface="Franklin Gothic Medium" pitchFamily="34" charset="0"/>
              </a:rPr>
              <a:t>2</a:t>
            </a:r>
            <a:r>
              <a:rPr kumimoji="0" lang="en-US" sz="2400" b="0" i="0" u="none" strike="noStrike" kern="1200" cap="none" spc="0" normalizeH="0" baseline="0" noProof="0" dirty="0">
                <a:ln>
                  <a:noFill/>
                </a:ln>
                <a:solidFill>
                  <a:prstClr val="black"/>
                </a:solidFill>
                <a:effectLst/>
                <a:uLnTx/>
                <a:uFillTx/>
                <a:latin typeface="Franklin Gothic Medium" pitchFamily="34" charset="0"/>
              </a:rPr>
              <a:t> assessment platform for students in grades K-8 and will replace </a:t>
            </a:r>
            <a:r>
              <a:rPr lang="en-US" sz="2400" dirty="0">
                <a:solidFill>
                  <a:prstClr val="black"/>
                </a:solidFill>
                <a:latin typeface="Franklin Gothic Medium" pitchFamily="34" charset="0"/>
              </a:rPr>
              <a:t>Illuminate/</a:t>
            </a:r>
            <a:r>
              <a:rPr lang="en-US" sz="2400" dirty="0" err="1">
                <a:solidFill>
                  <a:prstClr val="black"/>
                </a:solidFill>
                <a:latin typeface="Franklin Gothic Medium" pitchFamily="34" charset="0"/>
              </a:rPr>
              <a:t>FastBridge</a:t>
            </a:r>
            <a:r>
              <a:rPr lang="en-US" sz="2400" dirty="0">
                <a:solidFill>
                  <a:prstClr val="black"/>
                </a:solidFill>
                <a:latin typeface="Franklin Gothic Medium" pitchFamily="34" charset="0"/>
              </a:rPr>
              <a:t> in </a:t>
            </a:r>
            <a:r>
              <a:rPr kumimoji="0" lang="en-US" sz="2400" b="0" i="0" u="none" strike="noStrike" kern="1200" cap="none" spc="0" normalizeH="0" baseline="0" noProof="0" dirty="0">
                <a:ln>
                  <a:noFill/>
                </a:ln>
                <a:solidFill>
                  <a:prstClr val="black"/>
                </a:solidFill>
                <a:effectLst/>
                <a:uLnTx/>
                <a:uFillTx/>
                <a:latin typeface="Franklin Gothic Medium" pitchFamily="34" charset="0"/>
              </a:rPr>
              <a:t>the 2022-2023 school year.</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a:t>
            </a:r>
            <a:r>
              <a:rPr kumimoji="0" lang="en-US" sz="2400" b="0" i="0" u="none" strike="noStrike" kern="1200" cap="none" spc="0" normalizeH="0" baseline="0" noProof="0" dirty="0">
                <a:ln>
                  <a:noFill/>
                </a:ln>
                <a:solidFill>
                  <a:prstClr val="black"/>
                </a:solidFill>
                <a:effectLst/>
                <a:uLnTx/>
                <a:uFillTx/>
                <a:latin typeface="Franklin Gothic Medium" pitchFamily="34" charset="0"/>
              </a:rPr>
              <a:t> can be used in both special education and regular education in order to meet the state guidelines related to effective implementation of RTI</a:t>
            </a:r>
            <a:r>
              <a:rPr kumimoji="0" lang="en-US" sz="2400" b="0" i="0" u="none" strike="noStrike" kern="1200" cap="none" spc="0" normalizeH="0" baseline="30000" noProof="0" dirty="0">
                <a:ln>
                  <a:noFill/>
                </a:ln>
                <a:solidFill>
                  <a:prstClr val="black"/>
                </a:solidFill>
                <a:effectLst/>
                <a:uLnTx/>
                <a:uFillTx/>
                <a:latin typeface="Franklin Gothic Medium" pitchFamily="34" charset="0"/>
              </a:rPr>
              <a:t>2</a:t>
            </a:r>
            <a:r>
              <a:rPr kumimoji="0" lang="en-US" sz="2400" b="0" i="0" u="none" strike="noStrike" kern="1200" cap="none" spc="0" normalizeH="0" baseline="0" noProof="0" dirty="0">
                <a:ln>
                  <a:noFill/>
                </a:ln>
                <a:solidFill>
                  <a:prstClr val="black"/>
                </a:solidFill>
                <a:effectLst/>
                <a:uLnTx/>
                <a:uFillTx/>
                <a:latin typeface="Franklin Gothic Medium" pitchFamily="34" charset="0"/>
              </a:rPr>
              <a:t>.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err="1">
                <a:solidFill>
                  <a:prstClr val="black"/>
                </a:solidFill>
                <a:latin typeface="Franklin Gothic Medium" pitchFamily="34" charset="0"/>
              </a:rPr>
              <a:t>i</a:t>
            </a:r>
            <a:r>
              <a:rPr lang="en-US" sz="2400" dirty="0">
                <a:solidFill>
                  <a:prstClr val="black"/>
                </a:solidFill>
                <a:latin typeface="Franklin Gothic Medium" pitchFamily="34" charset="0"/>
              </a:rPr>
              <a:t>-Ready </a:t>
            </a:r>
            <a:r>
              <a:rPr kumimoji="0" lang="en-US" sz="2400" b="0" i="0" u="none" strike="noStrike" kern="1200" cap="none" spc="0" normalizeH="0" baseline="0" noProof="0" dirty="0">
                <a:ln>
                  <a:noFill/>
                </a:ln>
                <a:solidFill>
                  <a:prstClr val="black"/>
                </a:solidFill>
                <a:effectLst/>
                <a:uLnTx/>
                <a:uFillTx/>
                <a:latin typeface="Franklin Gothic Medium" pitchFamily="34" charset="0"/>
              </a:rPr>
              <a:t>provides in-depth information on students' strengths and areas of need for specific skills in reading and math.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7965" marR="0" lvl="0" indent="-2279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itchFamily="34" charset="0"/>
              </a:rPr>
              <a:t>The goal of the process is to monitor student progress as the student receives intervention with the expectation that the intervention will result in the student achieving at high levels of learning while closing the achievement gap among same-age peers. </a:t>
            </a:r>
            <a:endParaRPr kumimoji="0" lang="en-US" sz="2400" b="0" i="0" u="none" strike="noStrike" kern="1200" cap="none" spc="0" normalizeH="0" baseline="0" noProof="0" dirty="0">
              <a:ln>
                <a:noFill/>
              </a:ln>
              <a:solidFill>
                <a:prstClr val="black"/>
              </a:solidFill>
              <a:effectLst/>
              <a:uLnTx/>
              <a:uFillTx/>
              <a:latin typeface="Franklin Gothic Medium" pitchFamily="34" charset="0"/>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2039985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b="1">
                <a:solidFill>
                  <a:schemeClr val="bg1"/>
                </a:solidFill>
                <a:latin typeface="Franklin Gothic Medium" pitchFamily="34" charset="0"/>
                <a:cs typeface="Arial Black"/>
              </a:rPr>
              <a:t>i</a:t>
            </a:r>
            <a:r>
              <a:rPr lang="en" sz="4400" b="1">
                <a:solidFill>
                  <a:schemeClr val="bg1"/>
                </a:solidFill>
                <a:latin typeface="Franklin Gothic Medium" pitchFamily="34" charset="0"/>
                <a:cs typeface="Arial Black"/>
              </a:rPr>
              <a:t>-Ready Data</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graphicFrame>
        <p:nvGraphicFramePr>
          <p:cNvPr id="3" name="Content Placeholder 2">
            <a:extLst>
              <a:ext uri="{FF2B5EF4-FFF2-40B4-BE49-F238E27FC236}">
                <a16:creationId xmlns:a16="http://schemas.microsoft.com/office/drawing/2014/main" id="{6FD6B8BF-0F31-4A9E-BBEA-820757C73680}"/>
              </a:ext>
            </a:extLst>
          </p:cNvPr>
          <p:cNvGraphicFramePr>
            <a:graphicFrameLocks noGrp="1"/>
          </p:cNvGraphicFramePr>
          <p:nvPr>
            <p:ph idx="1"/>
            <p:extLst>
              <p:ext uri="{D42A27DB-BD31-4B8C-83A1-F6EECF244321}">
                <p14:modId xmlns:p14="http://schemas.microsoft.com/office/powerpoint/2010/main" val="3111146244"/>
              </p:ext>
            </p:extLst>
          </p:nvPr>
        </p:nvGraphicFramePr>
        <p:xfrm>
          <a:off x="979470" y="1571947"/>
          <a:ext cx="10233060" cy="47980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763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sz="4400" b="1">
                <a:solidFill>
                  <a:schemeClr val="bg1"/>
                </a:solidFill>
                <a:latin typeface="Franklin Gothic Medium" pitchFamily="34" charset="0"/>
                <a:cs typeface="Arial Black"/>
              </a:rPr>
              <a:t>I-Ready Data</a:t>
            </a:r>
            <a:endParaRPr lang="en-US" sz="4400" b="1">
              <a:solidFill>
                <a:schemeClr val="bg1"/>
              </a:solidFill>
              <a:effectLst>
                <a:outerShdw blurRad="50800" dist="38100" dir="2700000" algn="tl" rotWithShape="0">
                  <a:prstClr val="black">
                    <a:alpha val="0"/>
                  </a:prstClr>
                </a:outerShdw>
              </a:effectLst>
              <a:latin typeface="Franklin Gothic Medium" pitchFamily="34" charset="0"/>
            </a:endParaRPr>
          </a:p>
        </p:txBody>
      </p:sp>
      <p:graphicFrame>
        <p:nvGraphicFramePr>
          <p:cNvPr id="3" name="Content Placeholder 2">
            <a:extLst>
              <a:ext uri="{FF2B5EF4-FFF2-40B4-BE49-F238E27FC236}">
                <a16:creationId xmlns:a16="http://schemas.microsoft.com/office/drawing/2014/main" id="{B6D1C4A5-FF43-CA9E-29F0-019136BF7142}"/>
              </a:ext>
            </a:extLst>
          </p:cNvPr>
          <p:cNvGraphicFramePr>
            <a:graphicFrameLocks noGrp="1"/>
          </p:cNvGraphicFramePr>
          <p:nvPr>
            <p:ph idx="1"/>
            <p:extLst>
              <p:ext uri="{D42A27DB-BD31-4B8C-83A1-F6EECF244321}">
                <p14:modId xmlns:p14="http://schemas.microsoft.com/office/powerpoint/2010/main" val="356903058"/>
              </p:ext>
            </p:extLst>
          </p:nvPr>
        </p:nvGraphicFramePr>
        <p:xfrm>
          <a:off x="542925" y="1130157"/>
          <a:ext cx="11298238" cy="5229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94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a:ea typeface="+mn-ea"/>
                <a:cs typeface="Arial Black"/>
              </a:rPr>
              <a:t>MSCS Literacy</a:t>
            </a:r>
            <a:r>
              <a:rPr kumimoji="0" lang="en-US" sz="6000" b="0" i="0" u="none" strike="noStrike" kern="1200" cap="none" spc="0" normalizeH="0" noProof="0" dirty="0">
                <a:ln>
                  <a:noFill/>
                </a:ln>
                <a:solidFill>
                  <a:prstClr val="white"/>
                </a:solidFill>
                <a:effectLst/>
                <a:uLnTx/>
                <a:uFillTx/>
                <a:latin typeface="Arial Black"/>
                <a:ea typeface="+mn-ea"/>
                <a:cs typeface="Arial Black"/>
              </a:rPr>
              <a:t> Commitment</a:t>
            </a:r>
            <a:endParaRPr kumimoji="0" lang="en" sz="60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793830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68691"/>
            <a:ext cx="11143735" cy="1149177"/>
          </a:xfrm>
        </p:spPr>
        <p:txBody>
          <a:bodyPr>
            <a:normAutofit/>
          </a:bodyPr>
          <a:lstStyle/>
          <a:p>
            <a:r>
              <a:rPr lang="en" sz="4400" b="1" dirty="0">
                <a:solidFill>
                  <a:schemeClr val="bg1"/>
                </a:solidFill>
                <a:effectLst>
                  <a:outerShdw blurRad="50800" dist="38100" dir="2700000" algn="tl" rotWithShape="0">
                    <a:prstClr val="black">
                      <a:alpha val="0"/>
                    </a:prstClr>
                  </a:outerShdw>
                </a:effectLst>
                <a:latin typeface="Franklin Gothic Medium" pitchFamily="34" charset="0"/>
              </a:rPr>
              <a:t>New! MSCS Literacy Commitment</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3" name="Rectangle 2"/>
          <p:cNvSpPr/>
          <p:nvPr/>
        </p:nvSpPr>
        <p:spPr>
          <a:xfrm>
            <a:off x="323848" y="2056686"/>
            <a:ext cx="6419851" cy="4524315"/>
          </a:xfrm>
          <a:prstGeom prst="rect">
            <a:avLst/>
          </a:prstGeom>
        </p:spPr>
        <p:txBody>
          <a:bodyPr wrap="square">
            <a:spAutoFit/>
          </a:bodyPr>
          <a:lstStyle/>
          <a:p>
            <a:r>
              <a:rPr lang="en-US" dirty="0"/>
              <a:t>On Tuesday, August 30, 2022, Shelby County School Board members approved the rules and regulations regarding policy #5013 with the additional guidelines for 3rd and 4th grade as outlined by the state. Therefore, current 2nd-grade students will not be held to any success criteria for retention purposes; however, academic support and intervention must continue for those students</a:t>
            </a:r>
            <a:r>
              <a:rPr lang="en-US" i="1" dirty="0"/>
              <a:t>. </a:t>
            </a:r>
            <a:r>
              <a:rPr lang="en-US" dirty="0">
                <a:solidFill>
                  <a:prstClr val="black"/>
                </a:solidFill>
                <a:latin typeface="Franklin Gothic Medium" pitchFamily="34" charset="0"/>
                <a:hlinkClick r:id="rId4"/>
              </a:rPr>
              <a:t>Policy 5013 Promotion and Retention.</a:t>
            </a:r>
            <a:r>
              <a:rPr lang="en-US" dirty="0">
                <a:solidFill>
                  <a:prstClr val="black"/>
                </a:solidFill>
                <a:latin typeface="Franklin Gothic Medium" pitchFamily="34" charset="0"/>
              </a:rPr>
              <a:t> </a:t>
            </a:r>
          </a:p>
          <a:p>
            <a:endParaRPr lang="en-US" dirty="0"/>
          </a:p>
          <a:p>
            <a:r>
              <a:rPr lang="en-US" dirty="0"/>
              <a:t>Memphis-Shelby County Schools identifies student achievement as its highest priority. The Literacy Commitment is a collaborative effort between schools, parents, and the community to ensure the success and reading readiness of our students.</a:t>
            </a:r>
          </a:p>
          <a:p>
            <a:endParaRPr lang="en-US" dirty="0"/>
          </a:p>
          <a:p>
            <a:r>
              <a:rPr lang="en-US" b="1" dirty="0"/>
              <a:t>There are two main components to the Literacy Commitment:</a:t>
            </a:r>
          </a:p>
          <a:p>
            <a:r>
              <a:rPr lang="en-US" dirty="0"/>
              <a:t>Primary Grades (K-2)</a:t>
            </a:r>
          </a:p>
          <a:p>
            <a:r>
              <a:rPr lang="en-US" dirty="0"/>
              <a:t>Upper Elementary (3-5)</a:t>
            </a:r>
          </a:p>
        </p:txBody>
      </p:sp>
      <p:pic>
        <p:nvPicPr>
          <p:cNvPr id="7170" name="Picture 2" descr="http://scsk12.org/commitment/img/2022/Literacy%20Commitment%20web%20Banner%2020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7550" y="2324517"/>
            <a:ext cx="5010150" cy="267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83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fontScale="90000"/>
          </a:bodyPr>
          <a:lstStyle/>
          <a:p>
            <a:r>
              <a:rPr lang="en" sz="4400" b="1" dirty="0">
                <a:solidFill>
                  <a:schemeClr val="bg1"/>
                </a:solidFill>
                <a:effectLst>
                  <a:outerShdw blurRad="50800" dist="38100" dir="2700000" algn="tl" rotWithShape="0">
                    <a:prstClr val="black">
                      <a:alpha val="0"/>
                    </a:prstClr>
                  </a:outerShdw>
                </a:effectLst>
                <a:latin typeface="Franklin Gothic Medium" pitchFamily="34" charset="0"/>
              </a:rPr>
              <a:t>MSCS Literacy Commitment</a:t>
            </a:r>
            <a:br>
              <a:rPr lang="en" sz="4400" b="1" dirty="0">
                <a:solidFill>
                  <a:schemeClr val="bg1"/>
                </a:solidFill>
                <a:effectLst>
                  <a:outerShdw blurRad="50800" dist="38100" dir="2700000" algn="tl" rotWithShape="0">
                    <a:prstClr val="black">
                      <a:alpha val="0"/>
                    </a:prstClr>
                  </a:outerShdw>
                </a:effectLst>
                <a:latin typeface="Franklin Gothic Medium" pitchFamily="34" charset="0"/>
              </a:rPr>
            </a:br>
            <a:r>
              <a:rPr lang="en" b="1" dirty="0">
                <a:solidFill>
                  <a:schemeClr val="bg1"/>
                </a:solidFill>
                <a:effectLst>
                  <a:outerShdw blurRad="50800" dist="38100" dir="2700000" algn="tl" rotWithShape="0">
                    <a:prstClr val="black">
                      <a:alpha val="0"/>
                    </a:prstClr>
                  </a:outerShdw>
                </a:effectLst>
                <a:latin typeface="Franklin Gothic Medium" pitchFamily="34" charset="0"/>
              </a:rPr>
              <a:t>Primary Grade (K-2)</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3" name="Rectangle 2"/>
          <p:cNvSpPr/>
          <p:nvPr/>
        </p:nvSpPr>
        <p:spPr>
          <a:xfrm>
            <a:off x="114299" y="1978789"/>
            <a:ext cx="6353175" cy="4524315"/>
          </a:xfrm>
          <a:prstGeom prst="rect">
            <a:avLst/>
          </a:prstGeom>
        </p:spPr>
        <p:txBody>
          <a:bodyPr wrap="square">
            <a:spAutoFit/>
          </a:bodyPr>
          <a:lstStyle/>
          <a:p>
            <a:pPr algn="ctr"/>
            <a:r>
              <a:rPr lang="en-US" b="1" dirty="0">
                <a:latin typeface="Calibri (Body) "/>
              </a:rPr>
              <a:t>Students in Grades K-2</a:t>
            </a:r>
          </a:p>
          <a:p>
            <a:pPr algn="ctr"/>
            <a:r>
              <a:rPr lang="en-US" b="1" dirty="0">
                <a:latin typeface="Calibri (Body) "/>
              </a:rPr>
              <a:t>Focus: </a:t>
            </a:r>
            <a:r>
              <a:rPr lang="en-US" dirty="0">
                <a:latin typeface="Calibri (Body) "/>
              </a:rPr>
              <a:t>“Monitoring and Supporting Student Success”</a:t>
            </a:r>
          </a:p>
          <a:p>
            <a:endParaRPr lang="en-US" b="1" dirty="0"/>
          </a:p>
          <a:p>
            <a:r>
              <a:rPr lang="en-US" b="1" dirty="0"/>
              <a:t>For the 2022-2023 school year</a:t>
            </a:r>
            <a:r>
              <a:rPr lang="en-US" dirty="0"/>
              <a:t>, students in grade 2 will not be required to meet success criteria points, nor will they be held to retention if they do not meet 8 out of the 12 success criteria points. This year, as a district, we will monitor and support student success in grades K-2 utilizing the universal screener, </a:t>
            </a:r>
            <a:r>
              <a:rPr lang="en-US" dirty="0" err="1"/>
              <a:t>i</a:t>
            </a:r>
            <a:r>
              <a:rPr lang="en-US" dirty="0"/>
              <a:t>-Ready. </a:t>
            </a:r>
          </a:p>
          <a:p>
            <a:endParaRPr lang="en-US" dirty="0"/>
          </a:p>
          <a:p>
            <a:r>
              <a:rPr lang="en-US" b="1" dirty="0"/>
              <a:t>Monitoring and Supporting:</a:t>
            </a:r>
            <a:r>
              <a:rPr lang="en-US" dirty="0"/>
              <a:t> Any time a student is not meeting grade-level expectations, an academic support must be provided. An Academic Support Plan should be developed in </a:t>
            </a:r>
            <a:r>
              <a:rPr lang="en-US" dirty="0" err="1"/>
              <a:t>EdPlan</a:t>
            </a:r>
            <a:r>
              <a:rPr lang="en-US" dirty="0"/>
              <a:t>, parents should be notified, and the plans should be implemented until the student meets or exceeds identified ELA measure(s).</a:t>
            </a:r>
          </a:p>
          <a:p>
            <a:endParaRPr lang="en-US" dirty="0"/>
          </a:p>
          <a:p>
            <a:r>
              <a:rPr lang="en-US" b="1" dirty="0"/>
              <a:t>For more information visit scsk12.org/commitment.</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627" y="1313565"/>
            <a:ext cx="4238842"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8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46824" y="154064"/>
            <a:ext cx="10515600" cy="1325563"/>
          </a:xfrm>
        </p:spPr>
        <p:txBody>
          <a:bodyPr>
            <a:normAutofit/>
          </a:bodyPr>
          <a:lstStyle/>
          <a:p>
            <a:r>
              <a:rPr lang="en-US" sz="4000" b="1">
                <a:solidFill>
                  <a:schemeClr val="bg1"/>
                </a:solidFill>
                <a:latin typeface="Franklin Gothic Medium" pitchFamily="34" charset="0"/>
              </a:rPr>
              <a:t>Literacy Commitment 2022-2023</a:t>
            </a:r>
            <a:br>
              <a:rPr lang="en-US" sz="4000" b="1">
                <a:solidFill>
                  <a:schemeClr val="bg1"/>
                </a:solidFill>
                <a:latin typeface="Franklin Gothic Medium" pitchFamily="34" charset="0"/>
              </a:rPr>
            </a:br>
            <a:endParaRPr lang="en-US" sz="4000" b="1">
              <a:solidFill>
                <a:schemeClr val="bg1"/>
              </a:solidFill>
              <a:latin typeface="Franklin Gothic Medium" pitchFamily="34" charset="0"/>
            </a:endParaRPr>
          </a:p>
        </p:txBody>
      </p:sp>
      <p:sp>
        <p:nvSpPr>
          <p:cNvPr id="5" name="TextBox 4">
            <a:extLst>
              <a:ext uri="{FF2B5EF4-FFF2-40B4-BE49-F238E27FC236}">
                <a16:creationId xmlns:a16="http://schemas.microsoft.com/office/drawing/2014/main" id="{6C3047ED-2C74-4201-AA7D-44B6FBABFF07}"/>
              </a:ext>
            </a:extLst>
          </p:cNvPr>
          <p:cNvSpPr txBox="1"/>
          <p:nvPr/>
        </p:nvSpPr>
        <p:spPr>
          <a:xfrm>
            <a:off x="3914775" y="1419224"/>
            <a:ext cx="5678126" cy="523220"/>
          </a:xfrm>
          <a:prstGeom prst="rect">
            <a:avLst/>
          </a:prstGeom>
          <a:noFill/>
          <a:ln w="57150">
            <a:solidFill>
              <a:schemeClr val="tx1"/>
            </a:solidFill>
          </a:ln>
        </p:spPr>
        <p:txBody>
          <a:bodyPr wrap="square" rtlCol="0">
            <a:spAutoFit/>
          </a:bodyPr>
          <a:lstStyle/>
          <a:p>
            <a:pPr algn="ctr"/>
            <a:r>
              <a:rPr lang="en-US" sz="2800" dirty="0">
                <a:solidFill>
                  <a:prstClr val="black"/>
                </a:solidFill>
              </a:rPr>
              <a:t>NEW Simplified Indicator </a:t>
            </a:r>
          </a:p>
        </p:txBody>
      </p:sp>
      <p:graphicFrame>
        <p:nvGraphicFramePr>
          <p:cNvPr id="7" name="Table 4">
            <a:extLst>
              <a:ext uri="{FF2B5EF4-FFF2-40B4-BE49-F238E27FC236}">
                <a16:creationId xmlns:a16="http://schemas.microsoft.com/office/drawing/2014/main" id="{7B51FE71-26BC-76DC-5E2B-6794952ED9A8}"/>
              </a:ext>
            </a:extLst>
          </p:cNvPr>
          <p:cNvGraphicFramePr>
            <a:graphicFrameLocks noGrp="1"/>
          </p:cNvGraphicFramePr>
          <p:nvPr>
            <p:ph sz="half" idx="1"/>
            <p:extLst>
              <p:ext uri="{D42A27DB-BD31-4B8C-83A1-F6EECF244321}">
                <p14:modId xmlns:p14="http://schemas.microsoft.com/office/powerpoint/2010/main" val="3245615963"/>
              </p:ext>
            </p:extLst>
          </p:nvPr>
        </p:nvGraphicFramePr>
        <p:xfrm>
          <a:off x="1114426" y="1990724"/>
          <a:ext cx="10041042" cy="3931920"/>
        </p:xfrm>
        <a:graphic>
          <a:graphicData uri="http://schemas.openxmlformats.org/drawingml/2006/table">
            <a:tbl>
              <a:tblPr firstRow="1" bandRow="1">
                <a:tableStyleId>{BC89EF96-8CEA-46FF-86C4-4CE0E7609802}</a:tableStyleId>
              </a:tblPr>
              <a:tblGrid>
                <a:gridCol w="3347014">
                  <a:extLst>
                    <a:ext uri="{9D8B030D-6E8A-4147-A177-3AD203B41FA5}">
                      <a16:colId xmlns:a16="http://schemas.microsoft.com/office/drawing/2014/main" val="697078233"/>
                    </a:ext>
                  </a:extLst>
                </a:gridCol>
                <a:gridCol w="3347014">
                  <a:extLst>
                    <a:ext uri="{9D8B030D-6E8A-4147-A177-3AD203B41FA5}">
                      <a16:colId xmlns:a16="http://schemas.microsoft.com/office/drawing/2014/main" val="3643283320"/>
                    </a:ext>
                  </a:extLst>
                </a:gridCol>
                <a:gridCol w="3347014">
                  <a:extLst>
                    <a:ext uri="{9D8B030D-6E8A-4147-A177-3AD203B41FA5}">
                      <a16:colId xmlns:a16="http://schemas.microsoft.com/office/drawing/2014/main" val="2160218326"/>
                    </a:ext>
                  </a:extLst>
                </a:gridCol>
              </a:tblGrid>
              <a:tr h="731113">
                <a:tc gridSpan="3">
                  <a:txBody>
                    <a:bodyPr/>
                    <a:lstStyle/>
                    <a:p>
                      <a:pPr algn="ctr"/>
                      <a:r>
                        <a:rPr lang="en-US" sz="2400" dirty="0"/>
                        <a:t>Monitoring &amp; Supporting K-2</a:t>
                      </a:r>
                      <a:r>
                        <a:rPr lang="en-US" sz="2400" baseline="30000" dirty="0"/>
                        <a:t>nd</a:t>
                      </a:r>
                      <a:r>
                        <a:rPr lang="en-US" sz="2400" dirty="0"/>
                        <a:t> Grade Student Success</a:t>
                      </a:r>
                    </a:p>
                    <a:p>
                      <a:pPr algn="ctr"/>
                      <a:r>
                        <a:rPr lang="en-US" sz="2400" dirty="0"/>
                        <a:t>Identifying At-Risk Students (Not used for retention) </a:t>
                      </a:r>
                    </a:p>
                  </a:txBody>
                  <a:tcPr/>
                </a:tc>
                <a:tc hMerge="1">
                  <a:txBody>
                    <a:bodyPr/>
                    <a:lstStyle/>
                    <a:p>
                      <a:pPr algn="ctr"/>
                      <a:r>
                        <a:rPr lang="en-US" sz="2400"/>
                        <a:t>1</a:t>
                      </a:r>
                      <a:r>
                        <a:rPr lang="en-US" sz="2400" baseline="30000"/>
                        <a:t>st</a:t>
                      </a:r>
                      <a:r>
                        <a:rPr lang="en-US" sz="2400"/>
                        <a:t> Grade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Second Grade</a:t>
                      </a:r>
                    </a:p>
                    <a:p>
                      <a:pPr algn="ctr"/>
                      <a:endParaRPr lang="en-US" sz="2400"/>
                    </a:p>
                  </a:txBody>
                  <a:tcPr/>
                </a:tc>
                <a:extLst>
                  <a:ext uri="{0D108BD9-81ED-4DB2-BD59-A6C34878D82A}">
                    <a16:rowId xmlns:a16="http://schemas.microsoft.com/office/drawing/2014/main" val="1042946558"/>
                  </a:ext>
                </a:extLst>
              </a:tr>
              <a:tr h="731113">
                <a:tc>
                  <a:txBody>
                    <a:bodyPr/>
                    <a:lstStyle/>
                    <a:p>
                      <a:pPr algn="ctr"/>
                      <a:r>
                        <a:rPr lang="en-US" sz="2400" b="1" dirty="0"/>
                        <a:t>Kindergarten</a:t>
                      </a:r>
                    </a:p>
                    <a:p>
                      <a:pPr algn="ctr"/>
                      <a:r>
                        <a:rPr lang="en-US" sz="2400" b="1" dirty="0"/>
                        <a:t>ELA Measure</a:t>
                      </a:r>
                    </a:p>
                  </a:txBody>
                  <a:tcPr/>
                </a:tc>
                <a:tc>
                  <a:txBody>
                    <a:bodyPr/>
                    <a:lstStyle/>
                    <a:p>
                      <a:pPr algn="ctr"/>
                      <a:r>
                        <a:rPr lang="en-US" sz="2400" b="1"/>
                        <a:t>1</a:t>
                      </a:r>
                      <a:r>
                        <a:rPr lang="en-US" sz="2400" b="1" baseline="30000"/>
                        <a:t>st</a:t>
                      </a:r>
                      <a:r>
                        <a:rPr lang="en-US" sz="2400" b="1"/>
                        <a:t> Grade </a:t>
                      </a:r>
                    </a:p>
                    <a:p>
                      <a:pPr algn="ctr"/>
                      <a:r>
                        <a:rPr lang="en-US" sz="2400" b="1"/>
                        <a:t>ELA Measure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Second Grade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t>ELA Measure</a:t>
                      </a:r>
                    </a:p>
                  </a:txBody>
                  <a:tcPr/>
                </a:tc>
                <a:extLst>
                  <a:ext uri="{0D108BD9-81ED-4DB2-BD59-A6C34878D82A}">
                    <a16:rowId xmlns:a16="http://schemas.microsoft.com/office/drawing/2014/main" val="3335340179"/>
                  </a:ext>
                </a:extLst>
              </a:tr>
              <a:tr h="2138389">
                <a:tc>
                  <a:txBody>
                    <a:bodyPr/>
                    <a:lstStyle/>
                    <a:p>
                      <a:pPr marL="0" indent="0" algn="ctr">
                        <a:buFont typeface="Arial" panose="020B0604020202020204" pitchFamily="34" charset="0"/>
                        <a:buNone/>
                      </a:pPr>
                      <a:r>
                        <a:rPr lang="en-US" sz="2400"/>
                        <a:t>Universal Screener Assessment – </a:t>
                      </a:r>
                      <a:r>
                        <a:rPr lang="en-US" sz="2400" err="1"/>
                        <a:t>iReady</a:t>
                      </a:r>
                      <a:endParaRPr lang="en-US" sz="2400">
                        <a:highlight>
                          <a:srgbClr val="FFFF00"/>
                        </a:highlight>
                      </a:endParaRPr>
                    </a:p>
                    <a:p>
                      <a:pPr marL="0" indent="0" algn="ctr">
                        <a:buFont typeface="Arial" panose="020B0604020202020204" pitchFamily="34" charset="0"/>
                        <a:buNone/>
                      </a:pPr>
                      <a:r>
                        <a:rPr lang="en-US" sz="2400" b="1"/>
                        <a:t>Fall: 341 </a:t>
                      </a:r>
                    </a:p>
                    <a:p>
                      <a:pPr marL="0" indent="0" algn="ctr">
                        <a:buFont typeface="Arial" panose="020B0604020202020204" pitchFamily="34" charset="0"/>
                        <a:buNone/>
                      </a:pPr>
                      <a:r>
                        <a:rPr lang="en-US" sz="2400" b="1"/>
                        <a:t>Winter: 371 </a:t>
                      </a:r>
                    </a:p>
                    <a:p>
                      <a:pPr marL="0" indent="0" algn="ctr">
                        <a:buFont typeface="Arial" panose="020B0604020202020204" pitchFamily="34" charset="0"/>
                        <a:buNone/>
                      </a:pPr>
                      <a:r>
                        <a:rPr lang="en-US" sz="2400" b="1"/>
                        <a:t>*Spring: 401</a:t>
                      </a:r>
                    </a:p>
                    <a:p>
                      <a:pPr marL="285750" indent="-285750">
                        <a:buFont typeface="Arial" panose="020B0604020202020204" pitchFamily="34" charset="0"/>
                        <a:buChar char="•"/>
                      </a:pPr>
                      <a:endParaRPr lang="en-US" sz="2400"/>
                    </a:p>
                  </a:txBody>
                  <a:tcPr/>
                </a:tc>
                <a:tc>
                  <a:txBody>
                    <a:bodyPr/>
                    <a:lstStyle/>
                    <a:p>
                      <a:pPr marL="0" indent="0" algn="ctr">
                        <a:buFont typeface="Arial" panose="020B0604020202020204" pitchFamily="34" charset="0"/>
                        <a:buNone/>
                      </a:pPr>
                      <a:r>
                        <a:rPr lang="en-US" sz="2400"/>
                        <a:t>Universal Screener Assessment – </a:t>
                      </a:r>
                      <a:r>
                        <a:rPr lang="en-US" sz="2400" err="1"/>
                        <a:t>iReady</a:t>
                      </a:r>
                      <a:r>
                        <a:rPr lang="en-US" sz="2400"/>
                        <a:t> </a:t>
                      </a:r>
                    </a:p>
                    <a:p>
                      <a:pPr marL="0" indent="0" algn="ctr">
                        <a:buFont typeface="Arial" panose="020B0604020202020204" pitchFamily="34" charset="0"/>
                        <a:buNone/>
                      </a:pPr>
                      <a:r>
                        <a:rPr lang="en-US" sz="2400" b="1"/>
                        <a:t>Fall: 403 </a:t>
                      </a:r>
                    </a:p>
                    <a:p>
                      <a:pPr marL="0" indent="0" algn="ctr">
                        <a:buFont typeface="Arial" panose="020B0604020202020204" pitchFamily="34" charset="0"/>
                        <a:buNone/>
                      </a:pPr>
                      <a:r>
                        <a:rPr lang="en-US" sz="2400" b="1"/>
                        <a:t>Winter: 424 </a:t>
                      </a:r>
                    </a:p>
                    <a:p>
                      <a:pPr marL="0" indent="0" algn="ctr">
                        <a:buFont typeface="Arial" panose="020B0604020202020204" pitchFamily="34" charset="0"/>
                        <a:buNone/>
                      </a:pPr>
                      <a:r>
                        <a:rPr lang="en-US" sz="2400" b="1"/>
                        <a:t>*Spring: 454</a:t>
                      </a:r>
                    </a:p>
                    <a:p>
                      <a:pPr marL="0" indent="0" algn="ctr">
                        <a:buFont typeface="Arial" panose="020B0604020202020204" pitchFamily="34" charset="0"/>
                        <a:buNone/>
                      </a:pPr>
                      <a:endParaRPr lang="en-US" sz="1000" b="1"/>
                    </a:p>
                  </a:txBody>
                  <a:tcPr/>
                </a:tc>
                <a:tc>
                  <a:txBody>
                    <a:bodyPr/>
                    <a:lstStyle/>
                    <a:p>
                      <a:pPr marL="0" indent="0" algn="ctr">
                        <a:buFont typeface="Arial" panose="020B0604020202020204" pitchFamily="34" charset="0"/>
                        <a:buNone/>
                      </a:pPr>
                      <a:r>
                        <a:rPr lang="en-US" sz="2400" dirty="0"/>
                        <a:t>Universal Screener Assessment – </a:t>
                      </a:r>
                      <a:r>
                        <a:rPr lang="en-US" sz="2400" dirty="0" err="1"/>
                        <a:t>iReady</a:t>
                      </a:r>
                      <a:r>
                        <a:rPr lang="en-US" sz="2400" dirty="0"/>
                        <a:t> </a:t>
                      </a:r>
                    </a:p>
                    <a:p>
                      <a:pPr marL="0" indent="0" algn="ctr">
                        <a:buFont typeface="Arial" panose="020B0604020202020204" pitchFamily="34" charset="0"/>
                        <a:buNone/>
                      </a:pPr>
                      <a:r>
                        <a:rPr lang="en-US" sz="2400" b="1" dirty="0"/>
                        <a:t>Fall: 290</a:t>
                      </a:r>
                    </a:p>
                    <a:p>
                      <a:pPr marL="0" indent="0" algn="ctr">
                        <a:buFont typeface="Arial" panose="020B0604020202020204" pitchFamily="34" charset="0"/>
                        <a:buNone/>
                      </a:pPr>
                      <a:r>
                        <a:rPr lang="en-US" sz="2400" b="1" dirty="0"/>
                        <a:t>Winter: 355 </a:t>
                      </a:r>
                    </a:p>
                    <a:p>
                      <a:pPr marL="0" indent="0" algn="ctr">
                        <a:buFont typeface="Arial" panose="020B0604020202020204" pitchFamily="34" charset="0"/>
                        <a:buNone/>
                      </a:pPr>
                      <a:r>
                        <a:rPr lang="en-US" sz="2400" b="1" dirty="0"/>
                        <a:t>*Spring:  425</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313598555"/>
                  </a:ext>
                </a:extLst>
              </a:tr>
            </a:tbl>
          </a:graphicData>
        </a:graphic>
      </p:graphicFrame>
      <p:sp>
        <p:nvSpPr>
          <p:cNvPr id="8" name="TextBox 7">
            <a:extLst>
              <a:ext uri="{FF2B5EF4-FFF2-40B4-BE49-F238E27FC236}">
                <a16:creationId xmlns:a16="http://schemas.microsoft.com/office/drawing/2014/main" id="{3C7C7F2C-7850-3580-3A27-AAAC3B013C30}"/>
              </a:ext>
            </a:extLst>
          </p:cNvPr>
          <p:cNvSpPr txBox="1"/>
          <p:nvPr/>
        </p:nvSpPr>
        <p:spPr>
          <a:xfrm>
            <a:off x="707572" y="6033345"/>
            <a:ext cx="11140965" cy="646331"/>
          </a:xfrm>
          <a:prstGeom prst="rect">
            <a:avLst/>
          </a:prstGeom>
          <a:noFill/>
        </p:spPr>
        <p:txBody>
          <a:bodyPr wrap="square" rtlCol="0">
            <a:spAutoFit/>
          </a:bodyPr>
          <a:lstStyle/>
          <a:p>
            <a:pPr>
              <a:defRPr/>
            </a:pPr>
            <a:r>
              <a:rPr lang="en-US" dirty="0">
                <a:solidFill>
                  <a:prstClr val="black"/>
                </a:solidFill>
              </a:rPr>
              <a:t>* If student does not meet the required score/level, it is </a:t>
            </a:r>
            <a:r>
              <a:rPr lang="en-US" b="1" dirty="0">
                <a:solidFill>
                  <a:prstClr val="black"/>
                </a:solidFill>
              </a:rPr>
              <a:t>HIGHLY RECOMMENDED </a:t>
            </a:r>
            <a:r>
              <a:rPr lang="en-US" dirty="0">
                <a:solidFill>
                  <a:prstClr val="black"/>
                </a:solidFill>
              </a:rPr>
              <a:t>that the student attends Summer Learning Academy. </a:t>
            </a:r>
            <a:endParaRPr lang="en-US" sz="2400" dirty="0">
              <a:solidFill>
                <a:prstClr val="black"/>
              </a:solidFill>
            </a:endParaRPr>
          </a:p>
        </p:txBody>
      </p:sp>
    </p:spTree>
    <p:extLst>
      <p:ext uri="{BB962C8B-B14F-4D97-AF65-F5344CB8AC3E}">
        <p14:creationId xmlns:p14="http://schemas.microsoft.com/office/powerpoint/2010/main" val="104280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lang="en-US" b="1" dirty="0">
                <a:solidFill>
                  <a:schemeClr val="bg1"/>
                </a:solidFill>
                <a:latin typeface="Franklin Gothic Medium" pitchFamily="34" charset="0"/>
              </a:rPr>
              <a:t>Agenda</a:t>
            </a:r>
            <a:br>
              <a:rPr lang="en-US" b="1" dirty="0">
                <a:solidFill>
                  <a:schemeClr val="bg1"/>
                </a:solidFill>
                <a:latin typeface="Franklin Gothic Medium" pitchFamily="34" charset="0"/>
              </a:rPr>
            </a:br>
            <a:endParaRPr lang="en-US" b="1" dirty="0">
              <a:solidFill>
                <a:schemeClr val="bg1"/>
              </a:solidFill>
              <a:latin typeface="Franklin Gothic Medium" pitchFamily="34" charset="0"/>
            </a:endParaRPr>
          </a:p>
        </p:txBody>
      </p:sp>
      <p:sp>
        <p:nvSpPr>
          <p:cNvPr id="4" name="Content Placeholder 3">
            <a:extLst>
              <a:ext uri="{FF2B5EF4-FFF2-40B4-BE49-F238E27FC236}">
                <a16:creationId xmlns:a16="http://schemas.microsoft.com/office/drawing/2014/main" id="{299F00C3-C375-488B-AB48-9E32C9EA2EC3}"/>
              </a:ext>
            </a:extLst>
          </p:cNvPr>
          <p:cNvSpPr>
            <a:spLocks noGrp="1"/>
          </p:cNvSpPr>
          <p:nvPr>
            <p:ph idx="1"/>
          </p:nvPr>
        </p:nvSpPr>
        <p:spPr>
          <a:xfrm>
            <a:off x="68042" y="2195503"/>
            <a:ext cx="6068061" cy="3760004"/>
          </a:xfrm>
          <a:prstGeom prst="rect">
            <a:avLst/>
          </a:prstGeom>
        </p:spPr>
        <p:txBody>
          <a:bodyPr wrap="square" lIns="91440" tIns="45720" rIns="91440" bIns="45720" anchor="t">
            <a:spAutoFit/>
          </a:bodyPr>
          <a:lstStyle/>
          <a:p>
            <a:r>
              <a:rPr lang="en-US" sz="2000" b="1" dirty="0">
                <a:latin typeface="Franklin Gothic Medium" pitchFamily="34" charset="0"/>
              </a:rPr>
              <a:t>Purpose of School-Based Family Data Night</a:t>
            </a:r>
          </a:p>
          <a:p>
            <a:pPr marL="285750" indent="-285750">
              <a:buClrTx/>
              <a:buFont typeface="Arial" pitchFamily="2" charset="2"/>
              <a:buChar char="•"/>
            </a:pPr>
            <a:r>
              <a:rPr lang="en-US" sz="2000" b="1" dirty="0">
                <a:latin typeface="Franklin Gothic Medium" pitchFamily="34" charset="0"/>
              </a:rPr>
              <a:t>Accessing the SCS Parent Portal (Report Cards/ Progress Reports) </a:t>
            </a:r>
            <a:endParaRPr lang="en-US" sz="2000" b="1" dirty="0">
              <a:latin typeface="Franklin Gothic Medium" pitchFamily="34" charset="0"/>
              <a:cs typeface="Calibri"/>
            </a:endParaRPr>
          </a:p>
          <a:p>
            <a:pPr marL="285750" indent="-285750">
              <a:buClrTx/>
              <a:buFont typeface="Arial" pitchFamily="2" charset="2"/>
              <a:buChar char="•"/>
            </a:pPr>
            <a:r>
              <a:rPr lang="en-US" sz="2000" b="1" dirty="0">
                <a:latin typeface="Franklin Gothic Medium" pitchFamily="34" charset="0"/>
              </a:rPr>
              <a:t>PowerSchool Academic Score Card</a:t>
            </a:r>
            <a:endParaRPr lang="en-US" sz="2000" b="1" dirty="0">
              <a:latin typeface="Franklin Gothic Medium" pitchFamily="34" charset="0"/>
              <a:cs typeface="Calibri"/>
            </a:endParaRPr>
          </a:p>
          <a:p>
            <a:pPr marL="285750" indent="-285750">
              <a:buClrTx/>
              <a:buFont typeface="Arial" pitchFamily="2" charset="2"/>
              <a:buChar char="•"/>
            </a:pPr>
            <a:r>
              <a:rPr lang="en-US" sz="2000" b="1" dirty="0">
                <a:latin typeface="Franklin Gothic Medium" pitchFamily="34" charset="0"/>
              </a:rPr>
              <a:t>Assessment Department Resources for Families</a:t>
            </a:r>
            <a:endParaRPr lang="en-US" sz="2000" b="1" dirty="0">
              <a:latin typeface="Franklin Gothic Medium" pitchFamily="34" charset="0"/>
              <a:cs typeface="Calibri"/>
            </a:endParaRPr>
          </a:p>
          <a:p>
            <a:pPr marL="285750" indent="-285750">
              <a:buFont typeface="Arial" pitchFamily="2" charset="2"/>
              <a:buChar char="•"/>
            </a:pPr>
            <a:r>
              <a:rPr lang="en-US" sz="2000" b="1" dirty="0">
                <a:latin typeface="Franklin Gothic Medium" pitchFamily="34" charset="0"/>
              </a:rPr>
              <a:t>Mastery Connect Updates K-5</a:t>
            </a:r>
          </a:p>
          <a:p>
            <a:pPr marL="285750" lvl="0" indent="-285750">
              <a:buClrTx/>
              <a:buFont typeface="Arial" pitchFamily="2" charset="2"/>
              <a:buChar char="•"/>
            </a:pPr>
            <a:r>
              <a:rPr lang="en-US" sz="2000" b="1" dirty="0">
                <a:latin typeface="Franklin Gothic Medium" pitchFamily="34" charset="0"/>
              </a:rPr>
              <a:t>Elementary/Middle –  iReady Diagnostic/Parent Reports (Grade K-8)</a:t>
            </a:r>
            <a:endParaRPr lang="en-US" sz="2000" b="1" dirty="0">
              <a:latin typeface="Franklin Gothic Medium" pitchFamily="34" charset="0"/>
              <a:cs typeface="Calibri"/>
            </a:endParaRPr>
          </a:p>
          <a:p>
            <a:pPr marL="285750" indent="-285750">
              <a:buFont typeface="Arial" pitchFamily="2" charset="2"/>
              <a:buChar char="•"/>
            </a:pPr>
            <a:r>
              <a:rPr lang="en-US" sz="2000" b="1" dirty="0">
                <a:latin typeface="Franklin Gothic Medium" pitchFamily="34" charset="0"/>
              </a:rPr>
              <a:t>MSCS Literacy Commitment (K-3)</a:t>
            </a:r>
            <a:endParaRPr lang="en-US" sz="2000" b="1" dirty="0">
              <a:latin typeface="Franklin Gothic Medium" pitchFamily="34" charset="0"/>
              <a:cs typeface="Calibri"/>
            </a:endParaRPr>
          </a:p>
          <a:p>
            <a:pPr marL="0" lvl="0" indent="0">
              <a:buClrTx/>
              <a:buNone/>
            </a:pPr>
            <a:endParaRPr lang="en-US" sz="2000" b="1" dirty="0">
              <a:latin typeface="Franklin Gothic Medium" pitchFamily="34" charset="0"/>
              <a:cs typeface="Calibri"/>
            </a:endParaRPr>
          </a:p>
        </p:txBody>
      </p:sp>
      <p:sp>
        <p:nvSpPr>
          <p:cNvPr id="3" name="TextBox 2">
            <a:extLst>
              <a:ext uri="{FF2B5EF4-FFF2-40B4-BE49-F238E27FC236}">
                <a16:creationId xmlns:a16="http://schemas.microsoft.com/office/drawing/2014/main" id="{246DAD87-E46A-4EF6-A687-883EC35ED076}"/>
              </a:ext>
            </a:extLst>
          </p:cNvPr>
          <p:cNvSpPr txBox="1"/>
          <p:nvPr/>
        </p:nvSpPr>
        <p:spPr>
          <a:xfrm>
            <a:off x="6279153" y="1736917"/>
            <a:ext cx="5618612" cy="5121082"/>
          </a:xfrm>
          <a:prstGeom prst="rect">
            <a:avLst/>
          </a:prstGeom>
          <a:noFill/>
        </p:spPr>
        <p:txBody>
          <a:bodyPr wrap="square" rtlCol="0">
            <a:spAutoFit/>
          </a:bodyPr>
          <a:lstStyle/>
          <a:p>
            <a:pPr marL="285750" indent="-285750">
              <a:lnSpc>
                <a:spcPct val="150000"/>
              </a:lnSpc>
              <a:buClrTx/>
              <a:buFont typeface="Arial" pitchFamily="2" charset="2"/>
              <a:buChar char="•"/>
            </a:pPr>
            <a:r>
              <a:rPr lang="en-US" sz="2000" b="1" dirty="0">
                <a:latin typeface="Franklin Gothic Medium" pitchFamily="34" charset="0"/>
              </a:rPr>
              <a:t>School Communication Updates (ex. Tutoring, Class Dojo, Weekly/Daily Communications, Emails, Upcoming virtual Parent Meetings) </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Upcoming FACE Parent Support Opportunities</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Community Based Parent Support Opportunities</a:t>
            </a:r>
            <a:endParaRPr lang="en-US" sz="2000" b="1" dirty="0">
              <a:latin typeface="Franklin Gothic Medium" pitchFamily="34" charset="0"/>
              <a:cs typeface="Calibri"/>
            </a:endParaRPr>
          </a:p>
          <a:p>
            <a:pPr marL="285750" lvl="0" indent="-285750">
              <a:lnSpc>
                <a:spcPct val="150000"/>
              </a:lnSpc>
              <a:buClrTx/>
              <a:buFont typeface="Arial" pitchFamily="2" charset="2"/>
              <a:buChar char="•"/>
            </a:pPr>
            <a:r>
              <a:rPr lang="en-US" sz="2000" b="1" dirty="0">
                <a:latin typeface="Franklin Gothic Medium" pitchFamily="34" charset="0"/>
              </a:rPr>
              <a:t>MSCS Tutoring Opportunities </a:t>
            </a:r>
          </a:p>
          <a:p>
            <a:pPr marL="285750" lvl="0" indent="-285750">
              <a:lnSpc>
                <a:spcPct val="150000"/>
              </a:lnSpc>
              <a:buClrTx/>
              <a:buFont typeface="Arial" pitchFamily="2" charset="2"/>
              <a:buChar char="•"/>
            </a:pPr>
            <a:r>
              <a:rPr lang="en-US" sz="2000" b="1" dirty="0">
                <a:latin typeface="Franklin Gothic Medium" pitchFamily="34" charset="0"/>
              </a:rPr>
              <a:t>Registration/Enrollment,  Withdrawals, &amp; Transfers</a:t>
            </a:r>
          </a:p>
          <a:p>
            <a:pPr marL="285750" lvl="0" indent="-285750">
              <a:lnSpc>
                <a:spcPct val="150000"/>
              </a:lnSpc>
              <a:buClrTx/>
              <a:buFont typeface="Arial" pitchFamily="2" charset="2"/>
              <a:buChar char="•"/>
            </a:pPr>
            <a:r>
              <a:rPr lang="en-US" sz="2000" b="1" dirty="0">
                <a:latin typeface="Franklin Gothic Medium" pitchFamily="34" charset="0"/>
              </a:rPr>
              <a:t>Questions &amp; Answers</a:t>
            </a:r>
          </a:p>
          <a:p>
            <a:pPr marL="285750" lvl="0" indent="-285750">
              <a:lnSpc>
                <a:spcPct val="150000"/>
              </a:lnSpc>
              <a:buClrTx/>
              <a:buFont typeface="Arial" pitchFamily="2" charset="2"/>
              <a:buChar char="•"/>
            </a:pPr>
            <a:r>
              <a:rPr lang="en-US" sz="2000" b="1" dirty="0">
                <a:latin typeface="Franklin Gothic Medium" pitchFamily="34" charset="0"/>
              </a:rPr>
              <a:t>Student Data Discussions</a:t>
            </a:r>
            <a:endParaRPr lang="en-US" sz="2000" dirty="0"/>
          </a:p>
        </p:txBody>
      </p:sp>
    </p:spTree>
    <p:extLst>
      <p:ext uri="{BB962C8B-B14F-4D97-AF65-F5344CB8AC3E}">
        <p14:creationId xmlns:p14="http://schemas.microsoft.com/office/powerpoint/2010/main" val="144274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fontScale="90000"/>
          </a:bodyPr>
          <a:lstStyle/>
          <a:p>
            <a:r>
              <a:rPr lang="en" sz="4400" b="1" dirty="0">
                <a:solidFill>
                  <a:schemeClr val="bg1"/>
                </a:solidFill>
                <a:effectLst>
                  <a:outerShdw blurRad="50800" dist="38100" dir="2700000" algn="tl" rotWithShape="0">
                    <a:prstClr val="black">
                      <a:alpha val="0"/>
                    </a:prstClr>
                  </a:outerShdw>
                </a:effectLst>
                <a:latin typeface="Franklin Gothic Medium" pitchFamily="34" charset="0"/>
              </a:rPr>
              <a:t>MSCS Literacy Commitment</a:t>
            </a:r>
            <a:br>
              <a:rPr lang="en" sz="4400" b="1" dirty="0">
                <a:solidFill>
                  <a:schemeClr val="bg1"/>
                </a:solidFill>
                <a:effectLst>
                  <a:outerShdw blurRad="50800" dist="38100" dir="2700000" algn="tl" rotWithShape="0">
                    <a:prstClr val="black">
                      <a:alpha val="0"/>
                    </a:prstClr>
                  </a:outerShdw>
                </a:effectLst>
                <a:latin typeface="Franklin Gothic Medium" pitchFamily="34" charset="0"/>
              </a:rPr>
            </a:br>
            <a:r>
              <a:rPr lang="en" b="1" dirty="0">
                <a:solidFill>
                  <a:schemeClr val="bg1"/>
                </a:solidFill>
                <a:effectLst>
                  <a:outerShdw blurRad="50800" dist="38100" dir="2700000" algn="tl" rotWithShape="0">
                    <a:prstClr val="black">
                      <a:alpha val="0"/>
                    </a:prstClr>
                  </a:outerShdw>
                </a:effectLst>
                <a:latin typeface="Franklin Gothic Medium" pitchFamily="34" charset="0"/>
              </a:rPr>
              <a:t>Upper Elementary (3-5)</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1419224"/>
            <a:ext cx="4068696"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1925" y="2238792"/>
            <a:ext cx="6934200" cy="3970318"/>
          </a:xfrm>
          <a:prstGeom prst="rect">
            <a:avLst/>
          </a:prstGeom>
        </p:spPr>
        <p:txBody>
          <a:bodyPr wrap="square">
            <a:spAutoFit/>
          </a:bodyPr>
          <a:lstStyle/>
          <a:p>
            <a:pPr algn="ctr"/>
            <a:r>
              <a:rPr lang="en-US" b="1" dirty="0">
                <a:latin typeface="Franklin Gothic Medium" pitchFamily="34" charset="0"/>
              </a:rPr>
              <a:t>Rising 3</a:t>
            </a:r>
            <a:r>
              <a:rPr lang="en-US" b="1" baseline="30000" dirty="0">
                <a:latin typeface="Franklin Gothic Medium" pitchFamily="34" charset="0"/>
              </a:rPr>
              <a:t>rd</a:t>
            </a:r>
            <a:r>
              <a:rPr lang="en-US" b="1" dirty="0">
                <a:latin typeface="Franklin Gothic Medium" pitchFamily="34" charset="0"/>
              </a:rPr>
              <a:t> Grade Students</a:t>
            </a:r>
          </a:p>
          <a:p>
            <a:pPr algn="ctr"/>
            <a:endParaRPr lang="en-US" b="1" dirty="0">
              <a:latin typeface="Franklin Gothic Medium" pitchFamily="34" charset="0"/>
            </a:endParaRPr>
          </a:p>
          <a:p>
            <a:pPr algn="ctr"/>
            <a:r>
              <a:rPr lang="en-US" b="1" dirty="0">
                <a:latin typeface="Franklin Gothic Medium" pitchFamily="34" charset="0"/>
              </a:rPr>
              <a:t>Focus: </a:t>
            </a:r>
            <a:r>
              <a:rPr lang="en-US" dirty="0">
                <a:latin typeface="Franklin Gothic Medium" pitchFamily="34" charset="0"/>
              </a:rPr>
              <a:t>“Accelerating Student Learning”</a:t>
            </a:r>
          </a:p>
          <a:p>
            <a:pPr algn="ctr"/>
            <a:endParaRPr lang="en-US" dirty="0">
              <a:latin typeface="Franklin Gothic Medium" pitchFamily="34" charset="0"/>
            </a:endParaRPr>
          </a:p>
          <a:p>
            <a:r>
              <a:rPr lang="en-US" dirty="0">
                <a:latin typeface="Franklin Gothic Medium" pitchFamily="34" charset="0"/>
              </a:rPr>
              <a:t>“Beginning with the 2022-2023 school year, a student in the third grade </a:t>
            </a:r>
            <a:r>
              <a:rPr lang="en-US" dirty="0">
                <a:solidFill>
                  <a:srgbClr val="FF0000"/>
                </a:solidFill>
                <a:latin typeface="Franklin Gothic Medium" pitchFamily="34" charset="0"/>
              </a:rPr>
              <a:t>shall not </a:t>
            </a:r>
            <a:r>
              <a:rPr lang="en-US" dirty="0">
                <a:latin typeface="Franklin Gothic Medium" pitchFamily="34" charset="0"/>
              </a:rPr>
              <a:t>be promoted to the next grade level unless the student is determined to be </a:t>
            </a:r>
            <a:r>
              <a:rPr lang="en-US" dirty="0">
                <a:solidFill>
                  <a:srgbClr val="00B050"/>
                </a:solidFill>
                <a:latin typeface="Franklin Gothic Medium" pitchFamily="34" charset="0"/>
              </a:rPr>
              <a:t>proficient</a:t>
            </a:r>
            <a:r>
              <a:rPr lang="en-US" dirty="0">
                <a:latin typeface="Franklin Gothic Medium" pitchFamily="34" charset="0"/>
              </a:rPr>
              <a:t> in English Language Arts (ELA) based on the student's achieving a performance level rating of "</a:t>
            </a:r>
            <a:r>
              <a:rPr lang="en-US" dirty="0">
                <a:solidFill>
                  <a:srgbClr val="00B050"/>
                </a:solidFill>
                <a:latin typeface="Franklin Gothic Medium" pitchFamily="34" charset="0"/>
              </a:rPr>
              <a:t>on track</a:t>
            </a:r>
            <a:r>
              <a:rPr lang="en-US" dirty="0">
                <a:latin typeface="Franklin Gothic Medium" pitchFamily="34" charset="0"/>
              </a:rPr>
              <a:t>" or "</a:t>
            </a:r>
            <a:r>
              <a:rPr lang="en-US" dirty="0">
                <a:solidFill>
                  <a:srgbClr val="00B050"/>
                </a:solidFill>
                <a:latin typeface="Franklin Gothic Medium" pitchFamily="34" charset="0"/>
              </a:rPr>
              <a:t>mastered</a:t>
            </a:r>
            <a:r>
              <a:rPr lang="en-US" dirty="0">
                <a:latin typeface="Franklin Gothic Medium" pitchFamily="34" charset="0"/>
              </a:rPr>
              <a:t>" on the ELA portion of the student's most recent Tennessee comprehensive assessment program (TCAP) test.”</a:t>
            </a:r>
          </a:p>
          <a:p>
            <a:endParaRPr lang="en-US" dirty="0">
              <a:latin typeface="Franklin Gothic Medium" pitchFamily="34" charset="0"/>
            </a:endParaRPr>
          </a:p>
          <a:p>
            <a:endParaRPr lang="en-US" u="sng" kern="0" dirty="0">
              <a:latin typeface="Franklin Gothic Medium" pitchFamily="34" charset="0"/>
            </a:endParaRPr>
          </a:p>
          <a:p>
            <a:r>
              <a:rPr lang="en-US" b="1" dirty="0"/>
              <a:t>For more information visit: scsk12.org/commitment.</a:t>
            </a:r>
            <a:endParaRPr lang="en-US" dirty="0"/>
          </a:p>
          <a:p>
            <a:endParaRPr lang="en-US" u="sng" kern="0" dirty="0">
              <a:latin typeface="Franklin Gothic Medium" pitchFamily="34" charset="0"/>
            </a:endParaRPr>
          </a:p>
        </p:txBody>
      </p:sp>
    </p:spTree>
    <p:extLst>
      <p:ext uri="{BB962C8B-B14F-4D97-AF65-F5344CB8AC3E}">
        <p14:creationId xmlns:p14="http://schemas.microsoft.com/office/powerpoint/2010/main" val="48726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64388"/>
            <a:ext cx="11143735" cy="1149177"/>
          </a:xfrm>
        </p:spPr>
        <p:txBody>
          <a:bodyPr>
            <a:normAutofit/>
          </a:bodyPr>
          <a:lstStyle/>
          <a:p>
            <a:r>
              <a:rPr lang="en" sz="4400" b="1" dirty="0">
                <a:solidFill>
                  <a:schemeClr val="bg1"/>
                </a:solidFill>
                <a:effectLst>
                  <a:outerShdw blurRad="50800" dist="38100" dir="2700000" algn="tl" rotWithShape="0">
                    <a:prstClr val="black">
                      <a:alpha val="0"/>
                    </a:prstClr>
                  </a:outerShdw>
                </a:effectLst>
                <a:latin typeface="Franklin Gothic Medium" pitchFamily="34" charset="0"/>
              </a:rPr>
              <a:t>MSCS Literacy Commitment </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5" name="Content Placeholder 4">
            <a:extLst>
              <a:ext uri="{FF2B5EF4-FFF2-40B4-BE49-F238E27FC236}">
                <a16:creationId xmlns:a16="http://schemas.microsoft.com/office/drawing/2014/main" id="{7DFA3B57-7F7D-47A9-A99D-FA2F9F63169D}"/>
              </a:ext>
            </a:extLst>
          </p:cNvPr>
          <p:cNvSpPr>
            <a:spLocks noGrp="1"/>
          </p:cNvSpPr>
          <p:nvPr>
            <p:ph idx="1"/>
          </p:nvPr>
        </p:nvSpPr>
        <p:spPr>
          <a:xfrm>
            <a:off x="847725" y="2506662"/>
            <a:ext cx="10515600" cy="4351338"/>
          </a:xfrm>
        </p:spPr>
        <p:txBody>
          <a:bodyPr/>
          <a:lstStyle/>
          <a:p>
            <a:pPr marL="0" indent="0" algn="ctr">
              <a:buNone/>
            </a:pPr>
            <a:r>
              <a:rPr lang="en-US" dirty="0"/>
              <a:t>3</a:t>
            </a:r>
            <a:r>
              <a:rPr lang="en-US" baseline="30000" dirty="0"/>
              <a:t>rd</a:t>
            </a:r>
            <a:r>
              <a:rPr lang="en-US" dirty="0"/>
              <a:t> Grade Retention</a:t>
            </a:r>
          </a:p>
          <a:p>
            <a:pPr marL="0" indent="0" algn="ctr">
              <a:buNone/>
            </a:pPr>
            <a:r>
              <a:rPr lang="en-US" b="0" dirty="0">
                <a:effectLst/>
              </a:rPr>
              <a:t> </a:t>
            </a:r>
            <a:endParaRPr lang="en-US" dirty="0"/>
          </a:p>
        </p:txBody>
      </p:sp>
      <p:sp>
        <p:nvSpPr>
          <p:cNvPr id="4" name="TextBox 3">
            <a:extLst>
              <a:ext uri="{FF2B5EF4-FFF2-40B4-BE49-F238E27FC236}">
                <a16:creationId xmlns:a16="http://schemas.microsoft.com/office/drawing/2014/main" id="{E78DD165-CDF3-C047-9594-B529BA06FE96}"/>
              </a:ext>
            </a:extLst>
          </p:cNvPr>
          <p:cNvSpPr txBox="1"/>
          <p:nvPr/>
        </p:nvSpPr>
        <p:spPr>
          <a:xfrm>
            <a:off x="3017520" y="3244334"/>
            <a:ext cx="6113416" cy="369332"/>
          </a:xfrm>
          <a:prstGeom prst="rect">
            <a:avLst/>
          </a:prstGeom>
          <a:noFill/>
        </p:spPr>
        <p:txBody>
          <a:bodyPr wrap="square">
            <a:spAutoFit/>
          </a:bodyPr>
          <a:lstStyle/>
          <a:p>
            <a:r>
              <a:rPr lang="en-US" b="0" dirty="0">
                <a:effectLst/>
              </a:rPr>
              <a:t> </a:t>
            </a:r>
            <a:endParaRPr lang="en-US" dirty="0"/>
          </a:p>
        </p:txBody>
      </p:sp>
      <p:pic>
        <p:nvPicPr>
          <p:cNvPr id="7" name="Picture 6">
            <a:extLst>
              <a:ext uri="{FF2B5EF4-FFF2-40B4-BE49-F238E27FC236}">
                <a16:creationId xmlns:a16="http://schemas.microsoft.com/office/drawing/2014/main" id="{D5115680-D5B2-986B-1D1B-C1A02D37AA82}"/>
              </a:ext>
            </a:extLst>
          </p:cNvPr>
          <p:cNvPicPr>
            <a:picLocks noChangeAspect="1"/>
          </p:cNvPicPr>
          <p:nvPr/>
        </p:nvPicPr>
        <p:blipFill>
          <a:blip r:embed="rId4"/>
          <a:stretch>
            <a:fillRect/>
          </a:stretch>
        </p:blipFill>
        <p:spPr>
          <a:xfrm>
            <a:off x="828675" y="1972491"/>
            <a:ext cx="10534650" cy="4480696"/>
          </a:xfrm>
          <a:prstGeom prst="rect">
            <a:avLst/>
          </a:prstGeom>
        </p:spPr>
      </p:pic>
    </p:spTree>
    <p:extLst>
      <p:ext uri="{BB962C8B-B14F-4D97-AF65-F5344CB8AC3E}">
        <p14:creationId xmlns:p14="http://schemas.microsoft.com/office/powerpoint/2010/main" val="86721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192BA66-81E0-5330-DEFA-DB2A200EE73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3953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Arial Black"/>
              </a:rPr>
              <a:t>The MSCS Commitment to Our Students</a:t>
            </a:r>
            <a:endParaRPr kumimoji="0" lang="en-US" sz="6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36914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Autofit/>
          </a:bodyPr>
          <a:lstStyle/>
          <a:p>
            <a:r>
              <a:rPr lang="en" sz="4200" b="1" dirty="0">
                <a:solidFill>
                  <a:schemeClr val="bg1"/>
                </a:solidFill>
                <a:latin typeface="Franklin Gothic Medium" pitchFamily="34" charset="0"/>
              </a:rPr>
              <a:t>The MSCS Commitment to Our Students</a:t>
            </a:r>
            <a:endParaRPr lang="en-US" sz="42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4" name="Text Placeholder 2">
            <a:extLst>
              <a:ext uri="{FF2B5EF4-FFF2-40B4-BE49-F238E27FC236}">
                <a16:creationId xmlns:a16="http://schemas.microsoft.com/office/drawing/2014/main" id="{DD9B247B-6366-47E5-B543-DE04E267279E}"/>
              </a:ext>
            </a:extLst>
          </p:cNvPr>
          <p:cNvSpPr txBox="1">
            <a:spLocks/>
          </p:cNvSpPr>
          <p:nvPr/>
        </p:nvSpPr>
        <p:spPr>
          <a:xfrm>
            <a:off x="1263934" y="2201459"/>
            <a:ext cx="9708866" cy="4295143"/>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itchFamily="34" charset="0"/>
              </a:rPr>
              <a:t>What parents can expect: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Franklin Gothic Medium" pitchFamily="34" charset="0"/>
            </a:endParaRP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Personalized learning plans for each child</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Frequent Communication about student progress via parent letters, Academic Scorecard, and report cards</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Share distinct usernames and passwords for intervention that student can access at both home and school</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Grade and content academic support  events throughout the year</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Medium" pitchFamily="34" charset="0"/>
              </a:rPr>
              <a:t>Access to parent resources via scsk12.org</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33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20544"/>
            <a:ext cx="11143735" cy="1149177"/>
          </a:xfrm>
        </p:spPr>
        <p:txBody>
          <a:bodyPr>
            <a:noAutofit/>
          </a:bodyPr>
          <a:lstStyle/>
          <a:p>
            <a:r>
              <a:rPr lang="en" sz="4400" b="1" dirty="0">
                <a:solidFill>
                  <a:schemeClr val="bg1"/>
                </a:solidFill>
                <a:latin typeface="Franklin Gothic Medium" pitchFamily="34" charset="0"/>
              </a:rPr>
              <a:t>School Communications Updates</a:t>
            </a:r>
            <a:endParaRPr lang="en-US" sz="4400"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4" name="TextBox 3">
            <a:extLst>
              <a:ext uri="{FF2B5EF4-FFF2-40B4-BE49-F238E27FC236}">
                <a16:creationId xmlns:a16="http://schemas.microsoft.com/office/drawing/2014/main" id="{9A7E1C40-25C3-49CC-AE38-12190E0137B8}"/>
              </a:ext>
            </a:extLst>
          </p:cNvPr>
          <p:cNvSpPr txBox="1"/>
          <p:nvPr/>
        </p:nvSpPr>
        <p:spPr>
          <a:xfrm>
            <a:off x="943387" y="2266656"/>
            <a:ext cx="7482156" cy="41549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FF0000"/>
                </a:solidFill>
                <a:latin typeface="Calibri" panose="020F0502020204030204"/>
              </a:rPr>
              <a:t>School communications are sent home in yellow communication  folders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Monthly </a:t>
            </a:r>
            <a:r>
              <a:rPr lang="en-US" sz="2400" dirty="0">
                <a:solidFill>
                  <a:srgbClr val="FF0000"/>
                </a:solidFill>
                <a:latin typeface="Calibri" panose="020F0502020204030204"/>
              </a:rPr>
              <a:t>calendars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F</a:t>
            </a:r>
            <a:r>
              <a:rPr lang="en-US" sz="2400" dirty="0" err="1">
                <a:solidFill>
                  <a:srgbClr val="FF0000"/>
                </a:solidFill>
                <a:latin typeface="Calibri" panose="020F0502020204030204"/>
              </a:rPr>
              <a:t>acebook</a:t>
            </a:r>
            <a:r>
              <a:rPr lang="en-US" sz="2400" dirty="0">
                <a:solidFill>
                  <a:srgbClr val="FF0000"/>
                </a:solidFill>
                <a:latin typeface="Calibri" panose="020F0502020204030204"/>
              </a:rPr>
              <a:t>, and Twitter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School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FF0000"/>
                </a:solidFill>
                <a:latin typeface="Calibri" panose="020F0502020204030204"/>
              </a:rPr>
              <a:t>Text messages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Phone calls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Emails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FF0000"/>
                </a:solidFill>
                <a:latin typeface="Calibri" panose="020F0502020204030204"/>
              </a:rPr>
              <a:t>Pastries with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Coffee with Counselor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FF0000"/>
                </a:solidFill>
                <a:latin typeface="Calibri" panose="020F0502020204030204"/>
              </a:rPr>
              <a:t>MSCS District Website</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85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pPr algn="l"/>
            <a:r>
              <a:rPr lang="en-US" b="1" dirty="0">
                <a:solidFill>
                  <a:schemeClr val="bg1"/>
                </a:solidFill>
                <a:latin typeface="Franklin Gothic Medium" pitchFamily="34" charset="0"/>
              </a:rPr>
              <a:t>MSCS</a:t>
            </a:r>
            <a:r>
              <a:rPr lang="en-US" sz="4400" b="1" dirty="0">
                <a:solidFill>
                  <a:schemeClr val="bg1"/>
                </a:solidFill>
                <a:latin typeface="Franklin Gothic Medium" pitchFamily="34" charset="0"/>
              </a:rPr>
              <a:t> Family and Community Engagement</a:t>
            </a:r>
          </a:p>
        </p:txBody>
      </p:sp>
      <p:pic>
        <p:nvPicPr>
          <p:cNvPr id="5" name="Picture 4" descr="Logo, company name&#10;&#10;Description automatically generated">
            <a:extLst>
              <a:ext uri="{FF2B5EF4-FFF2-40B4-BE49-F238E27FC236}">
                <a16:creationId xmlns:a16="http://schemas.microsoft.com/office/drawing/2014/main" id="{E9C01698-B015-4C3B-B29F-D017E8344E3B}"/>
              </a:ext>
            </a:extLst>
          </p:cNvPr>
          <p:cNvPicPr>
            <a:picLocks noChangeAspect="1"/>
          </p:cNvPicPr>
          <p:nvPr/>
        </p:nvPicPr>
        <p:blipFill rotWithShape="1">
          <a:blip r:embed="rId4"/>
          <a:srcRect l="4607" r="-10867"/>
          <a:stretch/>
        </p:blipFill>
        <p:spPr>
          <a:xfrm>
            <a:off x="3506299" y="1890445"/>
            <a:ext cx="5795244" cy="467986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3" name="Picture 3" descr="Logo&#10;&#10;Description automatically generated">
            <a:extLst>
              <a:ext uri="{FF2B5EF4-FFF2-40B4-BE49-F238E27FC236}">
                <a16:creationId xmlns:a16="http://schemas.microsoft.com/office/drawing/2014/main" id="{AE69A2D8-9166-4C8F-854A-8CCC5CD683F9}"/>
              </a:ext>
            </a:extLst>
          </p:cNvPr>
          <p:cNvPicPr>
            <a:picLocks noChangeAspect="1"/>
          </p:cNvPicPr>
          <p:nvPr/>
        </p:nvPicPr>
        <p:blipFill>
          <a:blip r:embed="rId5"/>
          <a:stretch>
            <a:fillRect/>
          </a:stretch>
        </p:blipFill>
        <p:spPr>
          <a:xfrm>
            <a:off x="5607627" y="2732809"/>
            <a:ext cx="1392382" cy="1392382"/>
          </a:xfrm>
          <a:prstGeom prst="rect">
            <a:avLst/>
          </a:prstGeom>
        </p:spPr>
      </p:pic>
    </p:spTree>
    <p:extLst>
      <p:ext uri="{BB962C8B-B14F-4D97-AF65-F5344CB8AC3E}">
        <p14:creationId xmlns:p14="http://schemas.microsoft.com/office/powerpoint/2010/main" val="1221646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Franklin Gothic Medium" pitchFamily="34" charset="0"/>
              </a:rPr>
              <a:t>Family and Community Engagement Ongoing Support</a:t>
            </a:r>
            <a:endParaRPr lang="en-US"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Box 5">
            <a:extLst>
              <a:ext uri="{FF2B5EF4-FFF2-40B4-BE49-F238E27FC236}">
                <a16:creationId xmlns:a16="http://schemas.microsoft.com/office/drawing/2014/main" id="{FFA9FCA5-4CAB-4633-9276-344647BAA9B9}"/>
              </a:ext>
            </a:extLst>
          </p:cNvPr>
          <p:cNvSpPr txBox="1"/>
          <p:nvPr/>
        </p:nvSpPr>
        <p:spPr>
          <a:xfrm>
            <a:off x="3018034" y="3108403"/>
            <a:ext cx="6118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Family and Community Engagement Ongoing Support</a:t>
            </a:r>
            <a:endParaRPr kumimoji="0" lang="en-US" sz="1800" b="1" i="0" u="none" strike="noStrike" kern="1200" cap="none" spc="0" normalizeH="0" baseline="0" noProof="0">
              <a:ln>
                <a:noFill/>
              </a:ln>
              <a:solidFill>
                <a:prstClr val="white"/>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95E2EF04-DA65-4DFB-93A4-1CB34BB31667}"/>
              </a:ext>
            </a:extLst>
          </p:cNvPr>
          <p:cNvSpPr txBox="1">
            <a:spLocks/>
          </p:cNvSpPr>
          <p:nvPr/>
        </p:nvSpPr>
        <p:spPr>
          <a:xfrm>
            <a:off x="434340" y="2125980"/>
            <a:ext cx="8732520" cy="45605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1"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Franklin Gothic Medium" pitchFamily="34" charset="0"/>
              </a:rPr>
              <a:t>Homework Hotline:</a:t>
            </a:r>
            <a:r>
              <a:rPr kumimoji="0" lang="en-US" sz="2800" b="0" i="0" u="none" strike="noStrike" kern="1200" cap="none" spc="0" normalizeH="0" baseline="0" noProof="0" dirty="0">
                <a:ln>
                  <a:noFill/>
                </a:ln>
                <a:solidFill>
                  <a:prstClr val="black"/>
                </a:solidFill>
                <a:effectLst/>
                <a:uLnTx/>
                <a:uFillTx/>
                <a:latin typeface="Franklin Gothic Medium" pitchFamily="34" charset="0"/>
              </a:rPr>
              <a:t> Certified Teachers tutor K-12 Tennessee students in all core subjects </a:t>
            </a:r>
          </a:p>
          <a:p>
            <a:pPr marL="342900" marR="0" lvl="3"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Franklin Gothic Medium" pitchFamily="34" charset="0"/>
              </a:rPr>
              <a:t>Help is offered in seven languages: English, Arabic, Spanish, Hindi, Farsi, Mandarin, and Swahili. </a:t>
            </a:r>
          </a:p>
          <a:p>
            <a:pPr marL="342900" marR="0" lvl="3" indent="-342900" algn="l" defTabSz="914400" rtl="0" eaLnBrk="1" fontAlgn="auto" latinLnBrk="0" hangingPunct="1">
              <a:lnSpc>
                <a:spcPct val="90000"/>
              </a:lnSpc>
              <a:spcBef>
                <a:spcPts val="500"/>
              </a:spcBef>
              <a:spcAft>
                <a:spcPts val="0"/>
              </a:spcAft>
              <a:buClrTx/>
              <a:buSzTx/>
              <a:buFont typeface="Arial"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Franklin Gothic Medium" pitchFamily="34" charset="0"/>
              </a:rPr>
              <a:t>Teachers are available Mondays-Thursdays, 4p.m.-8p.m. via phone (901)416-1234 and </a:t>
            </a:r>
            <a:r>
              <a:rPr kumimoji="0" lang="en-US" sz="2800" b="0" i="0" u="none" strike="noStrike" kern="1200" cap="none" spc="0" normalizeH="0" baseline="0" noProof="0" dirty="0" err="1">
                <a:ln>
                  <a:noFill/>
                </a:ln>
                <a:solidFill>
                  <a:prstClr val="black"/>
                </a:solidFill>
                <a:effectLst/>
                <a:uLnTx/>
                <a:uFillTx/>
                <a:latin typeface="Franklin Gothic Medium" pitchFamily="34" charset="0"/>
              </a:rPr>
              <a:t>webchat</a:t>
            </a:r>
            <a:r>
              <a:rPr kumimoji="0" lang="en-US" sz="2800" b="0" i="0" u="none" strike="noStrike" kern="1200" cap="none" spc="0" normalizeH="0" baseline="0" noProof="0" dirty="0">
                <a:ln>
                  <a:noFill/>
                </a:ln>
                <a:solidFill>
                  <a:prstClr val="black"/>
                </a:solidFill>
                <a:effectLst/>
                <a:uLnTx/>
                <a:uFillTx/>
                <a:latin typeface="Franklin Gothic Medium" pitchFamily="34" charset="0"/>
              </a:rPr>
              <a:t> http://homeworkhotline.info/</a:t>
            </a:r>
          </a:p>
        </p:txBody>
      </p:sp>
      <p:pic>
        <p:nvPicPr>
          <p:cNvPr id="8" name="Picture 7">
            <a:extLst>
              <a:ext uri="{FF2B5EF4-FFF2-40B4-BE49-F238E27FC236}">
                <a16:creationId xmlns:a16="http://schemas.microsoft.com/office/drawing/2014/main" id="{325C056E-4466-4AB4-A05A-89AC65211F9B}"/>
              </a:ext>
            </a:extLst>
          </p:cNvPr>
          <p:cNvPicPr>
            <a:picLocks noChangeAspect="1"/>
          </p:cNvPicPr>
          <p:nvPr/>
        </p:nvPicPr>
        <p:blipFill rotWithShape="1">
          <a:blip r:embed="rId4"/>
          <a:srcRect l="20225" t="35056" r="47331" b="8315"/>
          <a:stretch/>
        </p:blipFill>
        <p:spPr>
          <a:xfrm>
            <a:off x="8440439" y="3236358"/>
            <a:ext cx="3317221" cy="3256909"/>
          </a:xfrm>
          <a:prstGeom prst="rect">
            <a:avLst/>
          </a:prstGeom>
        </p:spPr>
      </p:pic>
      <p:pic>
        <p:nvPicPr>
          <p:cNvPr id="3" name="Picture 3" descr="Logo&#10;&#10;Description automatically generated">
            <a:extLst>
              <a:ext uri="{FF2B5EF4-FFF2-40B4-BE49-F238E27FC236}">
                <a16:creationId xmlns:a16="http://schemas.microsoft.com/office/drawing/2014/main" id="{FABE8DA3-336C-43F8-B7F2-E10004348845}"/>
              </a:ext>
            </a:extLst>
          </p:cNvPr>
          <p:cNvPicPr>
            <a:picLocks noChangeAspect="1"/>
          </p:cNvPicPr>
          <p:nvPr/>
        </p:nvPicPr>
        <p:blipFill>
          <a:blip r:embed="rId5"/>
          <a:stretch>
            <a:fillRect/>
          </a:stretch>
        </p:blipFill>
        <p:spPr>
          <a:xfrm>
            <a:off x="8534400" y="5754831"/>
            <a:ext cx="665020" cy="656361"/>
          </a:xfrm>
          <a:prstGeom prst="rect">
            <a:avLst/>
          </a:prstGeom>
        </p:spPr>
      </p:pic>
    </p:spTree>
    <p:extLst>
      <p:ext uri="{BB962C8B-B14F-4D97-AF65-F5344CB8AC3E}">
        <p14:creationId xmlns:p14="http://schemas.microsoft.com/office/powerpoint/2010/main" val="3472335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Arial Black"/>
                <a:ea typeface="+mn-ea"/>
                <a:cs typeface="Arial Black"/>
              </a:rPr>
              <a:t>The Commitment to our Parents</a:t>
            </a:r>
            <a:endParaRPr kumimoji="0" lang="en" sz="6000" b="0" i="0" u="none" strike="noStrike" kern="1200" cap="none" spc="0" normalizeH="0" baseline="0" noProof="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3526394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Franklin Gothic Medium" pitchFamily="34" charset="0"/>
              </a:rPr>
              <a:t>Family and Community Engagement Ongoing Support</a:t>
            </a:r>
            <a:endParaRPr lang="en-US" b="1" dirty="0">
              <a:solidFill>
                <a:schemeClr val="bg1"/>
              </a:solidFill>
              <a:effectLst>
                <a:outerShdw blurRad="50800" dist="38100" dir="2700000" algn="tl" rotWithShape="0">
                  <a:prstClr val="black">
                    <a:alpha val="0"/>
                  </a:prstClr>
                </a:outerShdw>
              </a:effectLst>
              <a:latin typeface="Franklin Gothic Medium" pitchFamily="34" charset="0"/>
            </a:endParaRPr>
          </a:p>
        </p:txBody>
      </p:sp>
      <p:sp>
        <p:nvSpPr>
          <p:cNvPr id="6" name="TextBox 5">
            <a:extLst>
              <a:ext uri="{FF2B5EF4-FFF2-40B4-BE49-F238E27FC236}">
                <a16:creationId xmlns:a16="http://schemas.microsoft.com/office/drawing/2014/main" id="{FFA9FCA5-4CAB-4633-9276-344647BAA9B9}"/>
              </a:ext>
            </a:extLst>
          </p:cNvPr>
          <p:cNvSpPr txBox="1"/>
          <p:nvPr/>
        </p:nvSpPr>
        <p:spPr>
          <a:xfrm>
            <a:off x="3018034" y="3108403"/>
            <a:ext cx="6118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Family and Community Engagement Ongoing Support</a:t>
            </a:r>
            <a:endParaRPr kumimoji="0" lang="en-US" sz="1800" b="1" i="0" u="none" strike="noStrike" kern="1200" cap="none" spc="0" normalizeH="0" baseline="0" noProof="0">
              <a:ln>
                <a:noFill/>
              </a:ln>
              <a:solidFill>
                <a:prstClr val="white"/>
              </a:solidFill>
              <a:effectLst>
                <a:outerShdw blurRad="50800" dist="38100" dir="2700000" algn="tl" rotWithShape="0">
                  <a:prstClr val="black">
                    <a:alpha val="0"/>
                  </a:prstClr>
                </a:outerShdw>
              </a:effectLst>
              <a:uLnTx/>
              <a:uFillTx/>
              <a:latin typeface="Century Gothic" panose="020B0502020202020204" pitchFamily="34" charset="0"/>
              <a:ea typeface="+mn-ea"/>
              <a:cs typeface="+mn-cs"/>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2103826" cy="5620294"/>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dirty="0">
              <a:ln>
                <a:noFill/>
              </a:ln>
              <a:solidFill>
                <a:prstClr val="black"/>
              </a:solidFill>
              <a:effectLst/>
              <a:uLnTx/>
              <a:uFillTx/>
              <a:latin typeface="Franklin Gothic Medium" pitchFamily="34" charset="0"/>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a:ln>
                  <a:noFill/>
                </a:ln>
                <a:solidFill>
                  <a:prstClr val="black"/>
                </a:solidFill>
                <a:effectLst/>
                <a:uLnTx/>
                <a:uFillTx/>
                <a:latin typeface="Franklin Gothic Medium" pitchFamily="34" charset="0"/>
                <a:cs typeface="Calibri Light"/>
              </a:rPr>
              <a:t>Monthly Family Forums:</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rPr>
              <a:t> provide an opportunity for all parents to gather, learn, and share important information to support student learning and success in school. Families can join the live virtual sessions on Microsoft Teams by visiting </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hlinkClick r:id="rId4"/>
              </a:rPr>
              <a:t>www.scsk12.org/familyforum</a:t>
            </a:r>
            <a:r>
              <a:rPr kumimoji="0" lang="en-US" sz="5100" b="0" i="0" u="none" strike="noStrike" kern="1200" cap="none" spc="0" normalizeH="0" baseline="0" noProof="0" dirty="0">
                <a:ln>
                  <a:noFill/>
                </a:ln>
                <a:solidFill>
                  <a:prstClr val="black"/>
                </a:solidFill>
                <a:effectLst/>
                <a:uLnTx/>
                <a:uFillTx/>
                <a:latin typeface="Franklin Gothic Medium" pitchFamily="34" charset="0"/>
                <a:cs typeface="Calibri Light"/>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6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a:solidFill>
                  <a:schemeClr val="bg1"/>
                </a:solidFill>
                <a:latin typeface="Franklin Gothic Medium" pitchFamily="34" charset="0"/>
              </a:rPr>
              <a:t>Purpose</a:t>
            </a:r>
          </a:p>
        </p:txBody>
      </p:sp>
      <p:sp>
        <p:nvSpPr>
          <p:cNvPr id="4" name="Content Placeholder 3">
            <a:extLst>
              <a:ext uri="{FF2B5EF4-FFF2-40B4-BE49-F238E27FC236}">
                <a16:creationId xmlns:a16="http://schemas.microsoft.com/office/drawing/2014/main" id="{DA934764-ADF7-483E-824D-65DBAA9B9BF7}"/>
              </a:ext>
            </a:extLst>
          </p:cNvPr>
          <p:cNvSpPr>
            <a:spLocks noGrp="1"/>
          </p:cNvSpPr>
          <p:nvPr>
            <p:ph idx="1"/>
          </p:nvPr>
        </p:nvSpPr>
        <p:spPr>
          <a:xfrm>
            <a:off x="542925" y="2262188"/>
            <a:ext cx="11298238" cy="3914775"/>
          </a:xfrm>
          <a:prstGeom prst="rect">
            <a:avLst/>
          </a:prstGeom>
        </p:spPr>
        <p:txBody>
          <a:bodyPr wrap="square">
            <a:spAutoFit/>
          </a:bodyPr>
          <a:lstStyle/>
          <a:p>
            <a:pPr marL="342900" lvl="0" indent="-342900">
              <a:lnSpc>
                <a:spcPct val="107000"/>
              </a:lnSpc>
              <a:buFont typeface="Arial" panose="020B0604020202020204" pitchFamily="34" charset="0"/>
              <a:buChar char="•"/>
            </a:pPr>
            <a:r>
              <a:rPr lang="en-US" sz="3500" dirty="0">
                <a:latin typeface="Franklin Gothic Medium" pitchFamily="34" charset="0"/>
                <a:ea typeface="Calibri" panose="020F0502020204030204" pitchFamily="34" charset="0"/>
                <a:cs typeface="Calibri" panose="020F0502020204030204" pitchFamily="34" charset="0"/>
              </a:rPr>
              <a:t>Inform parents on student progress with various assessments</a:t>
            </a:r>
            <a:endParaRPr lang="en-US" sz="3500" dirty="0">
              <a:latin typeface="Franklin Gothic Medium"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US" sz="3500" dirty="0">
                <a:latin typeface="Franklin Gothic Medium" pitchFamily="34" charset="0"/>
                <a:ea typeface="Calibri" panose="020F0502020204030204" pitchFamily="34" charset="0"/>
                <a:cs typeface="Calibri" panose="020F0502020204030204" pitchFamily="34" charset="0"/>
              </a:rPr>
              <a:t>Provide guidance on how to read data reports </a:t>
            </a:r>
            <a:endParaRPr lang="en-US" sz="3500" dirty="0">
              <a:latin typeface="Franklin Gothic Medium"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3500" dirty="0">
                <a:latin typeface="Franklin Gothic Medium" pitchFamily="34" charset="0"/>
                <a:ea typeface="Calibri" panose="020F0502020204030204" pitchFamily="34" charset="0"/>
                <a:cs typeface="Calibri" panose="020F0502020204030204" pitchFamily="34" charset="0"/>
              </a:rPr>
              <a:t>Provide recommendations on how to assist students</a:t>
            </a:r>
            <a:endParaRPr lang="en-US" sz="3500" dirty="0">
              <a:latin typeface="Franklin Gothic Medium"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901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10143461" cy="2516073"/>
          </a:xfrm>
          <a:prstGeom prst="rect">
            <a:avLst/>
          </a:prstGeom>
          <a:noFill/>
        </p:spPr>
        <p:txBody>
          <a:bodyPr wrap="square" rtlCol="0">
            <a:spAutoFit/>
          </a:bodyPr>
          <a:lstStyle/>
          <a:p>
            <a:pPr>
              <a:lnSpc>
                <a:spcPct val="90000"/>
              </a:lnSpc>
              <a:spcBef>
                <a:spcPct val="0"/>
              </a:spcBef>
              <a:defRPr/>
            </a:pPr>
            <a:r>
              <a:rPr kumimoji="0" lang="en-US" sz="6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Before and After School Tutoring Program 22-23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 sz="5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Black"/>
            </a:endParaRPr>
          </a:p>
        </p:txBody>
      </p:sp>
    </p:spTree>
    <p:extLst>
      <p:ext uri="{BB962C8B-B14F-4D97-AF65-F5344CB8AC3E}">
        <p14:creationId xmlns:p14="http://schemas.microsoft.com/office/powerpoint/2010/main" val="321705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About the Tutoring Progam</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0688992-D7E3-442B-BAFE-ED7AC2431B29}"/>
              </a:ext>
            </a:extLst>
          </p:cNvPr>
          <p:cNvSpPr txBox="1"/>
          <p:nvPr/>
        </p:nvSpPr>
        <p:spPr>
          <a:xfrm>
            <a:off x="420931" y="2133000"/>
            <a:ext cx="11202092"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Structured tutoring programs have been proven to significantly increase student achievement when implemented in a clearly defined program that encompasses consistency, quality materials, and well-trained tutors. Our before/after school tutoring program is aligned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Dates: </a:t>
            </a:r>
            <a:r>
              <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September 6, 2022-April 14,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Impacted</a:t>
            </a:r>
            <a:r>
              <a:rPr kumimoji="0" lang="en-US" sz="2000" b="0" i="0" u="none" strike="noStrike" kern="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 11,000 </a:t>
            </a: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1:10 ratio maximum; 1:5 ratio minimum</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3 hours per week &amp; 2 Saturdays per month (optional)</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Elementary students will receive additional instruction in ELA and/or Math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High school students will receive additional instruction in EOC content (9-10) and ACT prep (11-12)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Schools can decide whether a student participates in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ELA or Math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based on the student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will not participate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in both ELA/Math within the same semester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Students can potentially receive tutoring in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one subject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the first semester and a </a:t>
            </a:r>
            <a:r>
              <a:rPr kumimoji="0" lang="en-US" sz="2000" b="1"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different subject </a:t>
            </a: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cs typeface="Times New Roman" panose="02020603050405020304" pitchFamily="18" charset="0"/>
              </a:rPr>
              <a:t>the second semester</a:t>
            </a:r>
          </a:p>
        </p:txBody>
      </p:sp>
    </p:spTree>
    <p:extLst>
      <p:ext uri="{BB962C8B-B14F-4D97-AF65-F5344CB8AC3E}">
        <p14:creationId xmlns:p14="http://schemas.microsoft.com/office/powerpoint/2010/main" val="2272228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Turtoring Expectations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81C8130-177E-46DD-BA97-F1A22A9F5B8A}"/>
              </a:ext>
            </a:extLst>
          </p:cNvPr>
          <p:cNvSpPr txBox="1"/>
          <p:nvPr/>
        </p:nvSpPr>
        <p:spPr>
          <a:xfrm>
            <a:off x="2843324" y="3429000"/>
            <a:ext cx="6117020" cy="310854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in attendance for every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on time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prepared to learn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engaged in all lessons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attentive to the assigned tutor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 respectful to classmates and assigned tutor  </a:t>
            </a:r>
          </a:p>
        </p:txBody>
      </p:sp>
      <p:sp>
        <p:nvSpPr>
          <p:cNvPr id="6" name="TextBox 5">
            <a:extLst>
              <a:ext uri="{FF2B5EF4-FFF2-40B4-BE49-F238E27FC236}">
                <a16:creationId xmlns:a16="http://schemas.microsoft.com/office/drawing/2014/main" id="{3EB4B244-BB49-4C2A-AC2D-776193EF4AE2}"/>
              </a:ext>
            </a:extLst>
          </p:cNvPr>
          <p:cNvSpPr txBox="1"/>
          <p:nvPr/>
        </p:nvSpPr>
        <p:spPr>
          <a:xfrm>
            <a:off x="2294290" y="2134386"/>
            <a:ext cx="77926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We ask that your child commits to our free tutoring program and guidelines by doing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711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Important Information</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5D9A756-9CAC-457E-81C3-6E1CA81B8D00}"/>
              </a:ext>
            </a:extLst>
          </p:cNvPr>
          <p:cNvSpPr txBox="1"/>
          <p:nvPr/>
        </p:nvSpPr>
        <p:spPr>
          <a:xfrm>
            <a:off x="685800" y="2071445"/>
            <a:ext cx="8543942" cy="452431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Spaces are available on a first come, first serve basis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picked up promptly at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the time our tutoring ends</a:t>
            </a: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After Tutoring Dismissal will occur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information specific to your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signed out from the After-School Tutoring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Before school tutoring drop off is located (</a:t>
            </a:r>
            <a:r>
              <a:rPr kumimoji="0" lang="en-US" sz="2400" b="1"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Add information specific to your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Students will need to be signed in for the Before-School Tutoring Program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After-school tutoring snacks will be provided</a:t>
            </a:r>
          </a:p>
        </p:txBody>
      </p:sp>
    </p:spTree>
    <p:extLst>
      <p:ext uri="{BB962C8B-B14F-4D97-AF65-F5344CB8AC3E}">
        <p14:creationId xmlns:p14="http://schemas.microsoft.com/office/powerpoint/2010/main" val="3180541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How to Register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3B5274D-B1A9-4643-8C55-04007172AEF9}"/>
              </a:ext>
            </a:extLst>
          </p:cNvPr>
          <p:cNvSpPr txBox="1"/>
          <p:nvPr/>
        </p:nvSpPr>
        <p:spPr>
          <a:xfrm>
            <a:off x="404637" y="1956917"/>
            <a:ext cx="10679373" cy="15388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Login to the PowerSchool Portal from a laptop or desktop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Select the green Tutoring Program Tab</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ABB716B3-23DB-483E-B7B4-1910F34B2A02}"/>
              </a:ext>
            </a:extLst>
          </p:cNvPr>
          <p:cNvPicPr>
            <a:picLocks noChangeAspect="1"/>
          </p:cNvPicPr>
          <p:nvPr/>
        </p:nvPicPr>
        <p:blipFill>
          <a:blip r:embed="rId4"/>
          <a:stretch>
            <a:fillRect/>
          </a:stretch>
        </p:blipFill>
        <p:spPr>
          <a:xfrm>
            <a:off x="536027" y="2804689"/>
            <a:ext cx="11251335" cy="3942952"/>
          </a:xfrm>
          <a:prstGeom prst="rect">
            <a:avLst/>
          </a:prstGeom>
        </p:spPr>
      </p:pic>
    </p:spTree>
    <p:extLst>
      <p:ext uri="{BB962C8B-B14F-4D97-AF65-F5344CB8AC3E}">
        <p14:creationId xmlns:p14="http://schemas.microsoft.com/office/powerpoint/2010/main" val="3246520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How to Register </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2859AB0F-0A9A-406F-8949-AEE85C000216}"/>
              </a:ext>
            </a:extLst>
          </p:cNvPr>
          <p:cNvPicPr>
            <a:picLocks noChangeAspect="1"/>
          </p:cNvPicPr>
          <p:nvPr/>
        </p:nvPicPr>
        <p:blipFill rotWithShape="1">
          <a:blip r:embed="rId4"/>
          <a:srcRect t="20371" r="3398" b="29424"/>
          <a:stretch/>
        </p:blipFill>
        <p:spPr bwMode="auto">
          <a:xfrm>
            <a:off x="569682" y="2775536"/>
            <a:ext cx="11052635" cy="392167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85A2DFD-E0F5-468B-B8BD-BAFB19D9151E}"/>
              </a:ext>
            </a:extLst>
          </p:cNvPr>
          <p:cNvSpPr txBox="1"/>
          <p:nvPr/>
        </p:nvSpPr>
        <p:spPr>
          <a:xfrm>
            <a:off x="1070810" y="1944539"/>
            <a:ext cx="7214383"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Answer both questions on the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Submit Answers</a:t>
            </a:r>
          </a:p>
        </p:txBody>
      </p:sp>
    </p:spTree>
    <p:extLst>
      <p:ext uri="{BB962C8B-B14F-4D97-AF65-F5344CB8AC3E}">
        <p14:creationId xmlns:p14="http://schemas.microsoft.com/office/powerpoint/2010/main" val="3224230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6" y="30828"/>
            <a:ext cx="8660666" cy="1149177"/>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Days &amp; Times of Tutoring Program</a:t>
            </a: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1329146" y="3384913"/>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B09B60-7BDE-4911-B01C-E3310E1C8054}"/>
              </a:ext>
            </a:extLst>
          </p:cNvPr>
          <p:cNvSpPr txBox="1"/>
          <p:nvPr/>
        </p:nvSpPr>
        <p:spPr>
          <a:xfrm>
            <a:off x="1717099" y="2228671"/>
            <a:ext cx="853284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i="0" u="none" strike="noStrike" kern="1200" cap="none" spc="0" normalizeH="0" baseline="0" noProof="0" dirty="0">
              <a:ln>
                <a:noFill/>
              </a:ln>
              <a:effectLst>
                <a:outerShdw blurRad="50800" dist="38100" dir="2700000" algn="tl" rotWithShape="0">
                  <a:prstClr val="black">
                    <a:alpha val="0"/>
                  </a:prstClr>
                </a:outerShdw>
              </a:effectLst>
              <a:uLnTx/>
              <a:uFillTx/>
              <a:latin typeface="Franklin Gothic Medium" panose="020B0603020102020204" pitchFamily="34"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3000" dirty="0">
                <a:effectLst>
                  <a:outerShdw blurRad="50800" dist="38100" dir="2700000" algn="tl" rotWithShape="0">
                    <a:prstClr val="black">
                      <a:alpha val="0"/>
                    </a:prstClr>
                  </a:outerShdw>
                </a:effectLst>
                <a:latin typeface="Franklin Gothic Medium" panose="020B0603020102020204" pitchFamily="34" charset="0"/>
                <a:cs typeface="Times New Roman" panose="02020603050405020304" pitchFamily="18" charset="0"/>
              </a:rPr>
              <a:t>Monday, Tuesday, and Thursday </a:t>
            </a:r>
          </a:p>
          <a:p>
            <a:pPr marR="0" lvl="0" algn="ctr" defTabSz="914400" rtl="0" eaLnBrk="1" fontAlgn="auto" latinLnBrk="0" hangingPunct="1">
              <a:lnSpc>
                <a:spcPct val="100000"/>
              </a:lnSpc>
              <a:spcBef>
                <a:spcPts val="0"/>
              </a:spcBef>
              <a:spcAft>
                <a:spcPts val="0"/>
              </a:spcAft>
              <a:buClrTx/>
              <a:buSzTx/>
              <a:tabLst/>
              <a:defRPr/>
            </a:pPr>
            <a:r>
              <a:rPr lang="en-US" sz="3000" dirty="0">
                <a:effectLst>
                  <a:outerShdw blurRad="50800" dist="38100" dir="2700000" algn="tl" rotWithShape="0">
                    <a:prstClr val="black">
                      <a:alpha val="0"/>
                    </a:prstClr>
                  </a:outerShdw>
                </a:effectLst>
                <a:latin typeface="Franklin Gothic Medium" panose="020B0603020102020204" pitchFamily="34" charset="0"/>
                <a:cs typeface="Times New Roman" panose="02020603050405020304" pitchFamily="18" charset="0"/>
              </a:rPr>
              <a:t>               3:30pm- 4:30pm</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effectLst>
                <a:outerShdw blurRad="50800" dist="38100" dir="2700000" algn="tl" rotWithShape="0">
                  <a:prstClr val="black">
                    <a:alpha val="0"/>
                  </a:prstClr>
                </a:outerShdw>
              </a:effectLst>
              <a:uLnTx/>
              <a:uFillTx/>
              <a:latin typeface="Franklin Gothic Medium" panose="020B0603020102020204" pitchFamily="34"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3000" i="0" u="none" strike="noStrike" kern="1200" cap="none" spc="0" normalizeH="0" baseline="0" noProof="0" dirty="0">
              <a:ln>
                <a:noFill/>
              </a:ln>
              <a:effectLst>
                <a:outerShdw blurRad="50800" dist="38100" dir="2700000" algn="tl" rotWithShape="0">
                  <a:prstClr val="black">
                    <a:alpha val="0"/>
                  </a:prstClr>
                </a:outerShdw>
              </a:effectLst>
              <a:uLnTx/>
              <a:uFillTx/>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1584469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Contact Information</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445169" y="2570430"/>
            <a:ext cx="7834078" cy="1477328"/>
          </a:xfrm>
          <a:prstGeom prst="rect">
            <a:avLst/>
          </a:prstGeom>
          <a:noFill/>
        </p:spPr>
        <p:txBody>
          <a:bodyPr wrap="square">
            <a:spAutoFit/>
          </a:bodyPr>
          <a:lstStyle/>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000" dirty="0">
                <a:latin typeface="Franklin Gothic Medium" panose="020B0603020102020204" pitchFamily="34" charset="0"/>
                <a:cs typeface="Times New Roman" panose="02020603050405020304" pitchFamily="18" charset="0"/>
              </a:rPr>
              <a:t>Regina Scott</a:t>
            </a:r>
            <a:endPar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endParaRP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901 416-4985</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effectLst/>
                <a:uLnTx/>
                <a:uFillTx/>
                <a:latin typeface="Franklin Gothic Medium" panose="020B0603020102020204" pitchFamily="34" charset="0"/>
                <a:cs typeface="Times New Roman" panose="02020603050405020304" pitchFamily="18" charset="0"/>
              </a:rPr>
              <a:t>scottre@scsk12.org</a:t>
            </a:r>
          </a:p>
        </p:txBody>
      </p:sp>
    </p:spTree>
    <p:extLst>
      <p:ext uri="{BB962C8B-B14F-4D97-AF65-F5344CB8AC3E}">
        <p14:creationId xmlns:p14="http://schemas.microsoft.com/office/powerpoint/2010/main" val="2804790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594243"/>
            <a:ext cx="8981955" cy="31947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Arial Black"/>
                <a:ea typeface="+mn-ea"/>
                <a:cs typeface="Arial Black"/>
              </a:rPr>
            </a:br>
            <a:r>
              <a:rPr lang="en-US" sz="6000" b="1" dirty="0">
                <a:solidFill>
                  <a:schemeClr val="bg1"/>
                </a:solidFill>
                <a:latin typeface="Century Gothic" panose="020B0502020202020204" pitchFamily="34" charset="0"/>
              </a:rPr>
              <a:t>S.E.E.D Registration/Enrollment,  Withdrawals, &amp; Transfers</a:t>
            </a:r>
            <a:endParaRPr kumimoji="0" lang="en" sz="5500" b="0" i="0" u="none" strike="noStrike" kern="1200" cap="none" spc="0" normalizeH="0" baseline="0" noProof="0" dirty="0">
              <a:ln>
                <a:noFill/>
              </a:ln>
              <a:solidFill>
                <a:schemeClr val="bg1"/>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1115388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0" y="1181"/>
            <a:ext cx="11143735" cy="1149177"/>
          </a:xfrm>
        </p:spPr>
        <p:txBody>
          <a:bodyPr>
            <a:noAutofit/>
          </a:bodyPr>
          <a:lstStyle/>
          <a:p>
            <a:r>
              <a:rPr lang="en-US" sz="4400" b="1" dirty="0">
                <a:solidFill>
                  <a:schemeClr val="bg1"/>
                </a:solidFill>
                <a:latin typeface="Century Gothic" panose="020B0502020202020204" pitchFamily="34" charset="0"/>
              </a:rPr>
              <a:t>S.E.E.D Registration/Enrollment,  Withdrawals, &amp; Transfers</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88174" y="1784178"/>
            <a:ext cx="11553304" cy="46705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5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Parents must complete Registration once a year by logging into their Parent Portal and completing the online application.</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Registration for the 2023-24 school year will begin during the second semester. Parents are able to complete registration for the following year before this school year ends.</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Parents that are unaware of their student’s assigned school for the next year can click here </a:t>
            </a:r>
            <a:r>
              <a:rPr lang="en-US" sz="1750" b="0" i="0" dirty="0">
                <a:solidFill>
                  <a:srgbClr val="000000"/>
                </a:solidFill>
                <a:effectLst/>
                <a:latin typeface="Times New Roman" panose="02020603050405020304" pitchFamily="18" charset="0"/>
                <a:cs typeface="Times New Roman" panose="02020603050405020304" pitchFamily="18" charset="0"/>
                <a:hlinkClick r:id="rId4"/>
              </a:rPr>
              <a:t>https://portal.schoolsitelocator.com/apps/ssl/?districtcode=70300</a:t>
            </a:r>
            <a:endParaRPr lang="en-US" sz="175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Entering Kindergarten students must turn 5 by August 15th to be able to register and enroll.</a:t>
            </a:r>
          </a:p>
          <a:p>
            <a:pPr marL="285750" indent="-285750">
              <a:buFont typeface="Arial" panose="020B0604020202020204" pitchFamily="34" charset="0"/>
              <a:buChar char="•"/>
            </a:pPr>
            <a:r>
              <a:rPr lang="en-US" sz="1750" b="0" i="0" dirty="0">
                <a:solidFill>
                  <a:srgbClr val="222222"/>
                </a:solidFill>
                <a:effectLst/>
                <a:latin typeface="Times New Roman" panose="02020603050405020304" pitchFamily="18" charset="0"/>
                <a:cs typeface="Times New Roman" panose="02020603050405020304" pitchFamily="18" charset="0"/>
              </a:rPr>
              <a:t>Each year 4-year-olds who will be turning 5 from </a:t>
            </a:r>
            <a:r>
              <a:rPr lang="en-US" sz="1750" b="1" i="0" dirty="0">
                <a:solidFill>
                  <a:srgbClr val="222222"/>
                </a:solidFill>
                <a:effectLst/>
                <a:latin typeface="Times New Roman" panose="02020603050405020304" pitchFamily="18" charset="0"/>
                <a:cs typeface="Times New Roman" panose="02020603050405020304" pitchFamily="18" charset="0"/>
              </a:rPr>
              <a:t>August 16 - September 30</a:t>
            </a:r>
            <a:r>
              <a:rPr lang="en-US" sz="1750" b="0" i="0" dirty="0">
                <a:solidFill>
                  <a:srgbClr val="222222"/>
                </a:solidFill>
                <a:effectLst/>
                <a:latin typeface="Times New Roman" panose="02020603050405020304" pitchFamily="18" charset="0"/>
                <a:cs typeface="Times New Roman" panose="02020603050405020304" pitchFamily="18" charset="0"/>
              </a:rPr>
              <a:t>  early entrance into Kindergarten. These children must be screened to determine if they will be eligible to enter into Kindergarten early.</a:t>
            </a:r>
            <a:endParaRPr lang="en-US" sz="175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opens in January.</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Priority Period for applicants that apply opening week, will know their status by 2/17/2023.</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re-opens 8/1/2023 – until the last Friday of the first week of school</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has five specialty schools that have a wealth of opportunities for MSCS students: (Mt. Pisgah High, Bolton Agri-STEM, Medical College High, Middle College High, &amp; Hollis F. Price)</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If Parents need assistance, the ERA team will be available to assist at the Board Of Education during opening week of the School Choice application.  Parents can also visit a Memphis Library to gain computer access. </a:t>
            </a:r>
          </a:p>
          <a:p>
            <a:pPr marL="285750" indent="-285750">
              <a:buFont typeface="Arial" panose="020B0604020202020204" pitchFamily="34" charset="0"/>
              <a:buChar char="•"/>
            </a:pPr>
            <a:r>
              <a:rPr lang="en-US" sz="1750" b="0" i="0" dirty="0">
                <a:solidFill>
                  <a:srgbClr val="000000"/>
                </a:solidFill>
                <a:effectLst/>
                <a:latin typeface="Times New Roman" panose="02020603050405020304" pitchFamily="18" charset="0"/>
                <a:cs typeface="Times New Roman" panose="02020603050405020304" pitchFamily="18" charset="0"/>
              </a:rPr>
              <a:t>School Choice transfer is based on space.</a:t>
            </a:r>
          </a:p>
        </p:txBody>
      </p:sp>
      <p:sp>
        <p:nvSpPr>
          <p:cNvPr id="8" name="TextBox 7">
            <a:extLst>
              <a:ext uri="{FF2B5EF4-FFF2-40B4-BE49-F238E27FC236}">
                <a16:creationId xmlns:a16="http://schemas.microsoft.com/office/drawing/2014/main" id="{6AB60418-481A-4EC2-8901-58F8B6AC5CE6}"/>
              </a:ext>
            </a:extLst>
          </p:cNvPr>
          <p:cNvSpPr txBox="1"/>
          <p:nvPr/>
        </p:nvSpPr>
        <p:spPr>
          <a:xfrm>
            <a:off x="6197183" y="6218611"/>
            <a:ext cx="5980584" cy="615553"/>
          </a:xfrm>
          <a:prstGeom prst="rect">
            <a:avLst/>
          </a:prstGeom>
          <a:solidFill>
            <a:schemeClr val="bg1">
              <a:lumMod val="75000"/>
            </a:schemeClr>
          </a:solidFill>
        </p:spPr>
        <p:txBody>
          <a:bodyPr wrap="square">
            <a:spAutoFit/>
          </a:bodyPr>
          <a:lstStyle/>
          <a:p>
            <a:pPr marL="285750" indent="-285750">
              <a:buFont typeface="Arial" panose="020B0604020202020204" pitchFamily="34" charset="0"/>
              <a:buChar char="•"/>
            </a:pPr>
            <a:r>
              <a:rPr lang="en-US" sz="1700" dirty="0"/>
              <a:t>Withdrawal requests are now in the Parent Portal</a:t>
            </a:r>
            <a:endParaRPr lang="en-US" sz="1700" dirty="0">
              <a:solidFill>
                <a:srgbClr val="FF0000"/>
              </a:solidFill>
            </a:endParaRPr>
          </a:p>
          <a:p>
            <a:pPr marL="285750" indent="-285750">
              <a:buFont typeface="Arial" panose="020B0604020202020204" pitchFamily="34" charset="0"/>
              <a:buChar char="•"/>
            </a:pPr>
            <a:r>
              <a:rPr lang="en-US" sz="1700" dirty="0"/>
              <a:t>Withdrawal requests are not the same as a transfer request</a:t>
            </a:r>
          </a:p>
        </p:txBody>
      </p:sp>
    </p:spTree>
    <p:extLst>
      <p:ext uri="{BB962C8B-B14F-4D97-AF65-F5344CB8AC3E}">
        <p14:creationId xmlns:p14="http://schemas.microsoft.com/office/powerpoint/2010/main" val="253076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368283"/>
            <a:ext cx="8981955" cy="2585323"/>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Black"/>
                <a:ea typeface="+mn-ea"/>
                <a:cs typeface="Arial Black"/>
              </a:rPr>
              <a:t>Accessing and Viewing the Report Card</a:t>
            </a:r>
            <a:endParaRPr kumimoji="0" lang="en" sz="60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2969563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rPr>
              <a:t>Discussion </a:t>
            </a: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3016469" y="3111852"/>
            <a:ext cx="611702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457200" marR="0" lvl="0" indent="-4572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See the source image">
            <a:extLst>
              <a:ext uri="{FF2B5EF4-FFF2-40B4-BE49-F238E27FC236}">
                <a16:creationId xmlns:a16="http://schemas.microsoft.com/office/drawing/2014/main" id="{C3AF6E2B-4F2A-4DD1-BD4C-132A0269E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610" y="1761892"/>
            <a:ext cx="6984779" cy="48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29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1" y="-594243"/>
            <a:ext cx="8981955" cy="402571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Arial Black"/>
                <a:ea typeface="+mn-ea"/>
                <a:cs typeface="Arial Black"/>
              </a:rPr>
            </a:br>
            <a:r>
              <a:rPr kumimoji="0" lang="en-US" sz="6000" b="0" i="0" u="none" strike="noStrike" kern="1200" cap="none" spc="0" normalizeH="0" baseline="0" noProof="0" dirty="0">
                <a:ln>
                  <a:noFill/>
                </a:ln>
                <a:solidFill>
                  <a:prstClr val="white"/>
                </a:solidFill>
                <a:effectLst/>
                <a:uLnTx/>
                <a:uFillTx/>
                <a:latin typeface="Franklin Gothic Demi"/>
                <a:ea typeface="+mn-ea"/>
                <a:cs typeface="Arial Black"/>
              </a:rPr>
              <a:t>Student Data Discussions, Parent-Teacher Conferences, &amp; Next Steps </a:t>
            </a:r>
            <a:endParaRPr kumimoji="0" lang="en" sz="55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Arial Black"/>
            </a:endParaRPr>
          </a:p>
        </p:txBody>
      </p:sp>
    </p:spTree>
    <p:extLst>
      <p:ext uri="{BB962C8B-B14F-4D97-AF65-F5344CB8AC3E}">
        <p14:creationId xmlns:p14="http://schemas.microsoft.com/office/powerpoint/2010/main" val="1283999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30828"/>
            <a:ext cx="11143735" cy="1149177"/>
          </a:xfrm>
        </p:spPr>
        <p:txBody>
          <a:bodyPr>
            <a:noAutofit/>
          </a:bodyPr>
          <a:lstStyle/>
          <a:p>
            <a:r>
              <a:rPr lang="en" b="1" dirty="0">
                <a:solidFill>
                  <a:schemeClr val="bg1"/>
                </a:solidFill>
                <a:latin typeface="Century Gothic" panose="020B0502020202020204" pitchFamily="34" charset="0"/>
              </a:rPr>
              <a:t>Parent Survey Link</a:t>
            </a:r>
            <a:endParaRPr lang="en-US" b="1" dirty="0">
              <a:solidFill>
                <a:schemeClr val="bg1"/>
              </a:solidFill>
              <a:effectLst>
                <a:outerShdw blurRad="50800" dist="38100" dir="2700000" algn="tl" rotWithShape="0">
                  <a:prstClr val="black">
                    <a:alpha val="0"/>
                  </a:prstClr>
                </a:outerShdw>
              </a:effectLst>
              <a:latin typeface="Century Gothic" panose="020B0502020202020204" pitchFamily="34" charset="0"/>
            </a:endParaRPr>
          </a:p>
        </p:txBody>
      </p:sp>
      <p:sp>
        <p:nvSpPr>
          <p:cNvPr id="7" name="Text Placeholder 2">
            <a:extLst>
              <a:ext uri="{FF2B5EF4-FFF2-40B4-BE49-F238E27FC236}">
                <a16:creationId xmlns:a16="http://schemas.microsoft.com/office/drawing/2014/main" id="{D810F726-DB0A-46E5-93FE-18D2FC5BDBED}"/>
              </a:ext>
            </a:extLst>
          </p:cNvPr>
          <p:cNvSpPr txBox="1">
            <a:spLocks/>
          </p:cNvSpPr>
          <p:nvPr/>
        </p:nvSpPr>
        <p:spPr>
          <a:xfrm>
            <a:off x="88174" y="1523456"/>
            <a:ext cx="11867606" cy="5620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0" i="0" u="none" strike="noStrike" kern="1200" cap="none" spc="0" normalizeH="0" baseline="0" noProof="0">
              <a:ln>
                <a:noFill/>
              </a:ln>
              <a:solidFill>
                <a:prstClr val="black"/>
              </a:solidFill>
              <a:effectLst/>
              <a:uLnTx/>
              <a:uFillTx/>
              <a:latin typeface="Calibri "/>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85750" marR="0" lvl="2" indent="-285750" algn="l" defTabSz="914400" rtl="0" eaLnBrk="1" fontAlgn="auto" latinLnBrk="0" hangingPunct="1">
              <a:lnSpc>
                <a:spcPct val="90000"/>
              </a:lnSpc>
              <a:spcBef>
                <a:spcPts val="500"/>
              </a:spcBef>
              <a:spcAft>
                <a:spcPts val="0"/>
              </a:spcAft>
              <a:buClrTx/>
              <a:buSzTx/>
              <a:buFont typeface="Arial"/>
              <a:buChar char="•"/>
              <a:tabLst/>
              <a:defRPr/>
            </a:pPr>
            <a:endParaRPr kumimoji="0" lang="en-US" sz="5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B42004-83FF-4DBE-A57F-8382C340D1EB}"/>
              </a:ext>
            </a:extLst>
          </p:cNvPr>
          <p:cNvSpPr txBox="1"/>
          <p:nvPr/>
        </p:nvSpPr>
        <p:spPr>
          <a:xfrm>
            <a:off x="1458307" y="2376269"/>
            <a:ext cx="9514493" cy="2862322"/>
          </a:xfrm>
          <a:prstGeom prst="rect">
            <a:avLst/>
          </a:prstGeom>
          <a:noFill/>
        </p:spPr>
        <p:txBody>
          <a:bodyPr wrap="square">
            <a:spAutoFit/>
          </a:bodyPr>
          <a:lstStyle/>
          <a:p>
            <a:pPr algn="l"/>
            <a:endParaRPr lang="en-US" sz="1800" b="0" i="0" dirty="0">
              <a:solidFill>
                <a:srgbClr val="201F1E"/>
              </a:solidFill>
              <a:effectLst/>
              <a:latin typeface="Calibri" panose="020F0502020204030204" pitchFamily="34" charset="0"/>
            </a:endParaRPr>
          </a:p>
          <a:p>
            <a:pPr algn="l"/>
            <a:endParaRPr lang="en-US" dirty="0">
              <a:solidFill>
                <a:srgbClr val="201F1E"/>
              </a:solidFill>
              <a:latin typeface="Calibri" panose="020F0502020204030204" pitchFamily="34" charset="0"/>
            </a:endParaRPr>
          </a:p>
          <a:p>
            <a:pPr algn="l"/>
            <a:endParaRPr lang="en-US" sz="1800" b="0" i="0" dirty="0">
              <a:solidFill>
                <a:srgbClr val="201F1E"/>
              </a:solidFill>
              <a:effectLst/>
              <a:latin typeface="Calibri" panose="020F0502020204030204" pitchFamily="34" charset="0"/>
            </a:endParaRPr>
          </a:p>
          <a:p>
            <a:pPr algn="l"/>
            <a:endParaRPr lang="en-US" dirty="0">
              <a:solidFill>
                <a:srgbClr val="201F1E"/>
              </a:solidFill>
              <a:latin typeface="Calibri" panose="020F0502020204030204" pitchFamily="34" charset="0"/>
            </a:endParaRPr>
          </a:p>
          <a:p>
            <a:pPr algn="l"/>
            <a:endParaRPr lang="en-US" sz="1800" b="0" i="0" dirty="0">
              <a:solidFill>
                <a:srgbClr val="201F1E"/>
              </a:solidFill>
              <a:effectLst/>
              <a:latin typeface="Calibri" panose="020F0502020204030204" pitchFamily="34" charset="0"/>
            </a:endParaRPr>
          </a:p>
          <a:p>
            <a:pPr algn="l"/>
            <a:endParaRPr lang="en-US" dirty="0">
              <a:solidFill>
                <a:srgbClr val="201F1E"/>
              </a:solidFill>
              <a:latin typeface="Calibri" panose="020F0502020204030204" pitchFamily="34" charset="0"/>
            </a:endParaRPr>
          </a:p>
          <a:p>
            <a:pPr algn="l"/>
            <a:endParaRPr lang="en-US" sz="1800" b="0" i="0" dirty="0">
              <a:solidFill>
                <a:srgbClr val="201F1E"/>
              </a:solidFill>
              <a:effectLst/>
              <a:latin typeface="Calibri" panose="020F0502020204030204" pitchFamily="34" charset="0"/>
            </a:endParaRPr>
          </a:p>
          <a:p>
            <a:pPr algn="l"/>
            <a:endParaRPr lang="en-US" dirty="0">
              <a:solidFill>
                <a:srgbClr val="201F1E"/>
              </a:solidFill>
              <a:latin typeface="Calibri" panose="020F0502020204030204" pitchFamily="34" charset="0"/>
            </a:endParaRPr>
          </a:p>
          <a:p>
            <a:pPr algn="l"/>
            <a:endParaRPr lang="en-US" sz="1800" b="0" i="0" dirty="0">
              <a:solidFill>
                <a:srgbClr val="201F1E"/>
              </a:solidFill>
              <a:effectLst/>
              <a:latin typeface="Calibri" panose="020F0502020204030204" pitchFamily="34" charset="0"/>
            </a:endParaRPr>
          </a:p>
          <a:p>
            <a:pPr algn="l"/>
            <a:endParaRPr lang="en-US" dirty="0">
              <a:solidFill>
                <a:srgbClr val="201F1E"/>
              </a:solidFill>
              <a:latin typeface="Calibri" panose="020F0502020204030204" pitchFamily="34" charset="0"/>
            </a:endParaRPr>
          </a:p>
        </p:txBody>
      </p:sp>
      <p:sp>
        <p:nvSpPr>
          <p:cNvPr id="3" name="TextBox 2">
            <a:extLst>
              <a:ext uri="{FF2B5EF4-FFF2-40B4-BE49-F238E27FC236}">
                <a16:creationId xmlns:a16="http://schemas.microsoft.com/office/drawing/2014/main" id="{499D64E4-1E11-3259-B497-3439FBB724A5}"/>
              </a:ext>
            </a:extLst>
          </p:cNvPr>
          <p:cNvSpPr txBox="1"/>
          <p:nvPr/>
        </p:nvSpPr>
        <p:spPr>
          <a:xfrm>
            <a:off x="-246580" y="1348181"/>
            <a:ext cx="7757612" cy="1148440"/>
          </a:xfrm>
          <a:prstGeom prst="rect">
            <a:avLst/>
          </a:prstGeom>
          <a:noFill/>
        </p:spPr>
        <p:txBody>
          <a:bodyPr wrap="square">
            <a:spAutoFit/>
          </a:bodyPr>
          <a:lstStyle/>
          <a:p>
            <a:pPr algn="l"/>
            <a:endParaRPr lang="en-US" sz="1800" b="0" i="0" dirty="0">
              <a:solidFill>
                <a:srgbClr val="424242"/>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CD958E78-5610-5A7A-40FC-498A98E16765}"/>
              </a:ext>
            </a:extLst>
          </p:cNvPr>
          <p:cNvPicPr>
            <a:picLocks noChangeAspect="1"/>
          </p:cNvPicPr>
          <p:nvPr/>
        </p:nvPicPr>
        <p:blipFill>
          <a:blip r:embed="rId4"/>
          <a:stretch>
            <a:fillRect/>
          </a:stretch>
        </p:blipFill>
        <p:spPr>
          <a:xfrm>
            <a:off x="4938712" y="2214562"/>
            <a:ext cx="2314575" cy="2428875"/>
          </a:xfrm>
          <a:prstGeom prst="rect">
            <a:avLst/>
          </a:prstGeom>
        </p:spPr>
      </p:pic>
      <p:sp>
        <p:nvSpPr>
          <p:cNvPr id="8" name="TextBox 7">
            <a:extLst>
              <a:ext uri="{FF2B5EF4-FFF2-40B4-BE49-F238E27FC236}">
                <a16:creationId xmlns:a16="http://schemas.microsoft.com/office/drawing/2014/main" id="{051C5A30-CF5C-1A90-EDA8-8AF994FF9FA8}"/>
              </a:ext>
            </a:extLst>
          </p:cNvPr>
          <p:cNvSpPr txBox="1"/>
          <p:nvPr/>
        </p:nvSpPr>
        <p:spPr>
          <a:xfrm>
            <a:off x="2431953" y="5186653"/>
            <a:ext cx="7567200" cy="646331"/>
          </a:xfrm>
          <a:prstGeom prst="rect">
            <a:avLst/>
          </a:prstGeom>
          <a:noFill/>
        </p:spPr>
        <p:txBody>
          <a:bodyPr wrap="none" rtlCol="0">
            <a:spAutoFit/>
          </a:bodyPr>
          <a:lstStyle/>
          <a:p>
            <a:pPr algn="l"/>
            <a:r>
              <a:rPr lang="en-US" sz="1800" b="0" i="0">
                <a:solidFill>
                  <a:srgbClr val="201F1E"/>
                </a:solidFill>
                <a:effectLst/>
                <a:latin typeface="Calibri" panose="020F0502020204030204" pitchFamily="34" charset="0"/>
              </a:rPr>
              <a:t>English and Spanish: </a:t>
            </a:r>
            <a:r>
              <a:rPr lang="en-US" sz="1800" b="0" i="0">
                <a:solidFill>
                  <a:srgbClr val="201F1E"/>
                </a:solidFill>
                <a:effectLst/>
                <a:latin typeface="Calibri" panose="020F0502020204030204" pitchFamily="34" charset="0"/>
                <a:hlinkClick r:id="rId5"/>
              </a:rPr>
              <a:t>https://www.surveymonkey.com/r/Fall22FamilyDataNight</a:t>
            </a:r>
            <a:endParaRPr lang="en-US" sz="1800" b="0" i="0">
              <a:solidFill>
                <a:srgbClr val="424242"/>
              </a:solidFill>
              <a:effectLst/>
              <a:latin typeface="Calibri" panose="020F0502020204030204" pitchFamily="34" charset="0"/>
            </a:endParaRPr>
          </a:p>
          <a:p>
            <a:pPr algn="l"/>
            <a:r>
              <a:rPr lang="en-US" sz="1800" b="0" i="0">
                <a:solidFill>
                  <a:srgbClr val="242424"/>
                </a:solidFill>
                <a:effectLst/>
                <a:latin typeface="Calibri" panose="020F0502020204030204" pitchFamily="34" charset="0"/>
              </a:rPr>
              <a:t> </a:t>
            </a:r>
            <a:endParaRPr lang="en-US" sz="1800" b="0" i="0">
              <a:solidFill>
                <a:srgbClr val="424242"/>
              </a:solidFill>
              <a:effectLst/>
              <a:latin typeface="Calibri" panose="020F0502020204030204" pitchFamily="34" charset="0"/>
            </a:endParaRPr>
          </a:p>
        </p:txBody>
      </p:sp>
    </p:spTree>
    <p:extLst>
      <p:ext uri="{BB962C8B-B14F-4D97-AF65-F5344CB8AC3E}">
        <p14:creationId xmlns:p14="http://schemas.microsoft.com/office/powerpoint/2010/main" val="3100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Autofit/>
          </a:bodyPr>
          <a:lstStyle/>
          <a:p>
            <a:r>
              <a:rPr lang="en-US" sz="4500" b="1" dirty="0">
                <a:solidFill>
                  <a:schemeClr val="bg1"/>
                </a:solidFill>
                <a:effectLst>
                  <a:outerShdw blurRad="50800" dist="38100" dir="2700000" algn="tl" rotWithShape="0">
                    <a:prstClr val="black">
                      <a:alpha val="0"/>
                    </a:prstClr>
                  </a:outerShdw>
                </a:effectLst>
                <a:latin typeface="Franklin Gothic Medium" pitchFamily="34" charset="0"/>
              </a:rPr>
              <a:t>Accessing and Viewing the Report Card</a:t>
            </a:r>
          </a:p>
        </p:txBody>
      </p:sp>
      <p:pic>
        <p:nvPicPr>
          <p:cNvPr id="4" name="Picture 3" descr="Screen Shot 2021-02-02 at 7.36.42 PM.png">
            <a:extLst>
              <a:ext uri="{FF2B5EF4-FFF2-40B4-BE49-F238E27FC236}">
                <a16:creationId xmlns:a16="http://schemas.microsoft.com/office/drawing/2014/main" id="{07546AA1-F3EF-41E6-A45C-7A145ED77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46" y="3542380"/>
            <a:ext cx="2760048" cy="2523143"/>
          </a:xfrm>
          <a:prstGeom prst="rect">
            <a:avLst/>
          </a:prstGeom>
        </p:spPr>
      </p:pic>
      <p:sp>
        <p:nvSpPr>
          <p:cNvPr id="5" name="Rectangle 4">
            <a:extLst>
              <a:ext uri="{FF2B5EF4-FFF2-40B4-BE49-F238E27FC236}">
                <a16:creationId xmlns:a16="http://schemas.microsoft.com/office/drawing/2014/main" id="{EB091E3A-E5E4-4FED-BBCD-D05EDB73736C}"/>
              </a:ext>
            </a:extLst>
          </p:cNvPr>
          <p:cNvSpPr/>
          <p:nvPr/>
        </p:nvSpPr>
        <p:spPr>
          <a:xfrm>
            <a:off x="3324696" y="1892920"/>
            <a:ext cx="5066956" cy="4078039"/>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Report cards will be available for the complete quarter once all school grades are stored and will be housed in the parent portal.</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Access the report card, using the following link:  </a:t>
            </a:r>
            <a:r>
              <a:rPr kumimoji="0" lang="sk-SK" sz="1800" b="0" i="0" u="sng" strike="noStrike" kern="1200" cap="none" spc="0" normalizeH="0" baseline="0" noProof="0" dirty="0">
                <a:ln>
                  <a:noFill/>
                </a:ln>
                <a:solidFill>
                  <a:prstClr val="black"/>
                </a:solidFill>
                <a:effectLst/>
                <a:uLnTx/>
                <a:uFillTx/>
                <a:latin typeface="Roboto Condensed"/>
                <a:ea typeface="+mn-ea"/>
                <a:cs typeface="+mn-cs"/>
                <a:hlinkClick r:id="rId5"/>
              </a:rPr>
              <a:t>https://scstn.powerschool.com/public/home.html</a:t>
            </a:r>
            <a:endParaRPr kumimoji="0" lang="sk-SK" sz="1800" b="0" i="0" u="sng"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k-SK" sz="1800" b="0" i="0" u="sng"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Sign into your parent account. </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mn-ea"/>
                <a:cs typeface="+mn-cs"/>
              </a:rPr>
              <a:t>If you have forgotten the username or password, click on the  “Forgot Username or Password” link.</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Roboto Condensed"/>
                <a:ea typeface="Roboto Condensed"/>
                <a:cs typeface="Calibri"/>
              </a:rPr>
              <a:t>After logging in, click the report card icon.</a:t>
            </a: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Condensed"/>
              <a:ea typeface="Roboto Condensed"/>
              <a:cs typeface="Calibri" panose="020F0502020204030204"/>
            </a:endParaRPr>
          </a:p>
        </p:txBody>
      </p:sp>
      <p:pic>
        <p:nvPicPr>
          <p:cNvPr id="7" name="Picture 6" descr="Graphical user interface, text, application&#10;&#10;Description automatically generated">
            <a:extLst>
              <a:ext uri="{FF2B5EF4-FFF2-40B4-BE49-F238E27FC236}">
                <a16:creationId xmlns:a16="http://schemas.microsoft.com/office/drawing/2014/main" id="{B454BC15-0016-4A51-8E0D-ED2573F68954}"/>
              </a:ext>
            </a:extLst>
          </p:cNvPr>
          <p:cNvPicPr>
            <a:picLocks noChangeAspect="1"/>
          </p:cNvPicPr>
          <p:nvPr/>
        </p:nvPicPr>
        <p:blipFill>
          <a:blip r:embed="rId6"/>
          <a:stretch>
            <a:fillRect/>
          </a:stretch>
        </p:blipFill>
        <p:spPr>
          <a:xfrm>
            <a:off x="8741654" y="1756583"/>
            <a:ext cx="2901179" cy="4866727"/>
          </a:xfrm>
          <a:prstGeom prst="rect">
            <a:avLst/>
          </a:prstGeom>
        </p:spPr>
      </p:pic>
    </p:spTree>
    <p:extLst>
      <p:ext uri="{BB962C8B-B14F-4D97-AF65-F5344CB8AC3E}">
        <p14:creationId xmlns:p14="http://schemas.microsoft.com/office/powerpoint/2010/main" val="315620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fontScale="90000"/>
          </a:bodyPr>
          <a:lstStyle/>
          <a:p>
            <a:r>
              <a:rPr lang="en-US" sz="4400" b="1">
                <a:solidFill>
                  <a:schemeClr val="bg1"/>
                </a:solidFill>
                <a:effectLst>
                  <a:outerShdw blurRad="50800" dist="38100" dir="2700000" algn="tl" rotWithShape="0">
                    <a:prstClr val="black">
                      <a:alpha val="0"/>
                    </a:prstClr>
                  </a:outerShdw>
                </a:effectLst>
                <a:latin typeface="Franklin Gothic Medium" pitchFamily="34" charset="0"/>
              </a:rPr>
              <a:t>Accessing and Viewing the Report Card</a:t>
            </a:r>
            <a:br>
              <a:rPr lang="en-US" sz="4400" b="1">
                <a:solidFill>
                  <a:schemeClr val="bg1"/>
                </a:solidFill>
                <a:effectLst>
                  <a:outerShdw blurRad="50800" dist="38100" dir="2700000" algn="tl" rotWithShape="0">
                    <a:prstClr val="black">
                      <a:alpha val="0"/>
                    </a:prstClr>
                  </a:outerShdw>
                </a:effectLst>
                <a:latin typeface="Franklin Gothic Medium" pitchFamily="34" charset="0"/>
              </a:rPr>
            </a:br>
            <a:endParaRPr lang="en-US" b="1">
              <a:solidFill>
                <a:schemeClr val="bg1"/>
              </a:solidFill>
              <a:latin typeface="Franklin Gothic Medium" pitchFamily="34" charset="0"/>
            </a:endParaRPr>
          </a:p>
        </p:txBody>
      </p:sp>
      <p:pic>
        <p:nvPicPr>
          <p:cNvPr id="4" name="Picture 3">
            <a:extLst>
              <a:ext uri="{FF2B5EF4-FFF2-40B4-BE49-F238E27FC236}">
                <a16:creationId xmlns:a16="http://schemas.microsoft.com/office/drawing/2014/main" id="{06333E61-1CCC-49AB-8ECE-78E7E49D5DB6}"/>
              </a:ext>
            </a:extLst>
          </p:cNvPr>
          <p:cNvPicPr>
            <a:picLocks noChangeAspect="1"/>
          </p:cNvPicPr>
          <p:nvPr/>
        </p:nvPicPr>
        <p:blipFill rotWithShape="1">
          <a:blip r:embed="rId4"/>
          <a:srcRect l="26629" t="35505" r="11770" b="17753"/>
          <a:stretch/>
        </p:blipFill>
        <p:spPr>
          <a:xfrm>
            <a:off x="0" y="1326960"/>
            <a:ext cx="12192000" cy="5445303"/>
          </a:xfrm>
          <a:prstGeom prst="rect">
            <a:avLst/>
          </a:prstGeom>
        </p:spPr>
      </p:pic>
      <p:pic>
        <p:nvPicPr>
          <p:cNvPr id="3" name="Picture 4" descr="Logo&#10;&#10;Description automatically generated">
            <a:extLst>
              <a:ext uri="{FF2B5EF4-FFF2-40B4-BE49-F238E27FC236}">
                <a16:creationId xmlns:a16="http://schemas.microsoft.com/office/drawing/2014/main" id="{44D96C26-3D21-4461-95A6-179AC1EE1ECE}"/>
              </a:ext>
            </a:extLst>
          </p:cNvPr>
          <p:cNvPicPr>
            <a:picLocks noChangeAspect="1"/>
          </p:cNvPicPr>
          <p:nvPr/>
        </p:nvPicPr>
        <p:blipFill>
          <a:blip r:embed="rId5"/>
          <a:stretch>
            <a:fillRect/>
          </a:stretch>
        </p:blipFill>
        <p:spPr>
          <a:xfrm>
            <a:off x="1901537" y="1364671"/>
            <a:ext cx="1149929" cy="1149929"/>
          </a:xfrm>
          <a:prstGeom prst="rect">
            <a:avLst/>
          </a:prstGeom>
        </p:spPr>
      </p:pic>
    </p:spTree>
    <p:extLst>
      <p:ext uri="{BB962C8B-B14F-4D97-AF65-F5344CB8AC3E}">
        <p14:creationId xmlns:p14="http://schemas.microsoft.com/office/powerpoint/2010/main" val="370878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0" y="368283"/>
            <a:ext cx="86991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Black" pitchFamily="34" charset="0"/>
              </a:rPr>
              <a:t>PowerSchool Academic Scorecard</a:t>
            </a:r>
          </a:p>
        </p:txBody>
      </p:sp>
    </p:spTree>
    <p:extLst>
      <p:ext uri="{BB962C8B-B14F-4D97-AF65-F5344CB8AC3E}">
        <p14:creationId xmlns:p14="http://schemas.microsoft.com/office/powerpoint/2010/main" val="389877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A01932A7F094CBEF3148B354A32BD" ma:contentTypeVersion="13" ma:contentTypeDescription="Create a new document." ma:contentTypeScope="" ma:versionID="b1010dc1ada2084902ecf1d6d3dddc35">
  <xsd:schema xmlns:xsd="http://www.w3.org/2001/XMLSchema" xmlns:xs="http://www.w3.org/2001/XMLSchema" xmlns:p="http://schemas.microsoft.com/office/2006/metadata/properties" xmlns:ns3="e47951db-ec5a-4133-8821-9e573dd8426a" xmlns:ns4="61d2b80f-bbce-4555-9ac5-a2a7d4f75ca0" targetNamespace="http://schemas.microsoft.com/office/2006/metadata/properties" ma:root="true" ma:fieldsID="08503f81db79b9c7d0da367042180494" ns3:_="" ns4:_="">
    <xsd:import namespace="e47951db-ec5a-4133-8821-9e573dd8426a"/>
    <xsd:import namespace="61d2b80f-bbce-4555-9ac5-a2a7d4f75c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LengthInSecond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951db-ec5a-4133-8821-9e573dd842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2b80f-bbce-4555-9ac5-a2a7d4f75c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6B720A-18A9-43A0-A7ED-4FBEE2DA463B}">
  <ds:schemaRefs>
    <ds:schemaRef ds:uri="http://schemas.microsoft.com/office/2006/metadata/contentType"/>
    <ds:schemaRef ds:uri="http://schemas.microsoft.com/office/2006/metadata/properties/metaAttributes"/>
    <ds:schemaRef ds:uri="http://www.w3.org/2000/xmlns/"/>
    <ds:schemaRef ds:uri="http://www.w3.org/2001/XMLSchema"/>
    <ds:schemaRef ds:uri="e47951db-ec5a-4133-8821-9e573dd8426a"/>
    <ds:schemaRef ds:uri="61d2b80f-bbce-4555-9ac5-a2a7d4f75ca0"/>
  </ds:schemaRefs>
</ds:datastoreItem>
</file>

<file path=customXml/itemProps2.xml><?xml version="1.0" encoding="utf-8"?>
<ds:datastoreItem xmlns:ds="http://schemas.openxmlformats.org/officeDocument/2006/customXml" ds:itemID="{A6245D1D-ADE6-4CD6-A28B-51ABA85836DA}">
  <ds:schemaRefs>
    <ds:schemaRef ds:uri="http://schemas.microsoft.com/sharepoint/v3/contenttype/forms"/>
  </ds:schemaRefs>
</ds:datastoreItem>
</file>

<file path=customXml/itemProps3.xml><?xml version="1.0" encoding="utf-8"?>
<ds:datastoreItem xmlns:ds="http://schemas.openxmlformats.org/officeDocument/2006/customXml" ds:itemID="{34128818-5DBE-4B28-9A97-66A2C18B56D9}">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12650</TotalTime>
  <Words>2601</Words>
  <Application>Microsoft Office PowerPoint</Application>
  <PresentationFormat>Widescreen</PresentationFormat>
  <Paragraphs>426</Paragraphs>
  <Slides>62</Slides>
  <Notes>61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1_Office Theme</vt:lpstr>
      <vt:lpstr>PowerPoint Presentation</vt:lpstr>
      <vt:lpstr>MSCS VISION FOR STUDENT SUCCESS</vt:lpstr>
      <vt:lpstr>PowerPoint Presentation</vt:lpstr>
      <vt:lpstr>Agenda </vt:lpstr>
      <vt:lpstr>Purpose</vt:lpstr>
      <vt:lpstr>PowerPoint Presentation</vt:lpstr>
      <vt:lpstr>Accessing and Viewing the Report Card</vt:lpstr>
      <vt:lpstr>Accessing and Viewing the Report Card </vt:lpstr>
      <vt:lpstr>PowerPoint Presentation</vt:lpstr>
      <vt:lpstr>PowerPoint Presentation</vt:lpstr>
      <vt:lpstr>Where is it?</vt:lpstr>
      <vt:lpstr>Example Scorecard</vt:lpstr>
      <vt:lpstr>Example Scorecard</vt:lpstr>
      <vt:lpstr>How to Print?</vt:lpstr>
      <vt:lpstr>How to Print?</vt:lpstr>
      <vt:lpstr>PowerPoint Presentation</vt:lpstr>
      <vt:lpstr>Testing Information</vt:lpstr>
      <vt:lpstr>Testing Information</vt:lpstr>
      <vt:lpstr>TCAP Family Portal</vt:lpstr>
      <vt:lpstr>TCAP Family Portal</vt:lpstr>
      <vt:lpstr>TCAP Family Portal</vt:lpstr>
      <vt:lpstr>TCAP Family Portal</vt:lpstr>
      <vt:lpstr>TCAP Family Portal</vt:lpstr>
      <vt:lpstr>TCAP Family Portal</vt:lpstr>
      <vt:lpstr>PowerPoint Presentation</vt:lpstr>
      <vt:lpstr>PowerPoint Presentation</vt:lpstr>
      <vt:lpstr>MASTERY CONNECT</vt:lpstr>
      <vt:lpstr>Mastery Connect –  District Formative Assessments </vt:lpstr>
      <vt:lpstr>Mastery Connect –  District Formative Assessments </vt:lpstr>
      <vt:lpstr>Mastery Connect –  District Formative Assessments </vt:lpstr>
      <vt:lpstr>PowerPoint Presentation</vt:lpstr>
      <vt:lpstr>i-Ready </vt:lpstr>
      <vt:lpstr>Universal Screener: i-Ready</vt:lpstr>
      <vt:lpstr>i-Ready Data</vt:lpstr>
      <vt:lpstr>I-Ready Data</vt:lpstr>
      <vt:lpstr>PowerPoint Presentation</vt:lpstr>
      <vt:lpstr>New! MSCS Literacy Commitment</vt:lpstr>
      <vt:lpstr>MSCS Literacy Commitment Primary Grade (K-2)</vt:lpstr>
      <vt:lpstr>Literacy Commitment 2022-2023 </vt:lpstr>
      <vt:lpstr>MSCS Literacy Commitment Upper Elementary (3-5)</vt:lpstr>
      <vt:lpstr>MSCS Literacy Commitment </vt:lpstr>
      <vt:lpstr>PowerPoint Presentation</vt:lpstr>
      <vt:lpstr>PowerPoint Presentation</vt:lpstr>
      <vt:lpstr>The MSCS Commitment to Our Students</vt:lpstr>
      <vt:lpstr>School Communications Updates</vt:lpstr>
      <vt:lpstr>MSCS Family and Community Engagement</vt:lpstr>
      <vt:lpstr>Family and Community Engagement Ongoing Support</vt:lpstr>
      <vt:lpstr>PowerPoint Presentation</vt:lpstr>
      <vt:lpstr>Family and Community Engagement Ongoing Support</vt:lpstr>
      <vt:lpstr>PowerPoint Presentation</vt:lpstr>
      <vt:lpstr>About the Tutoring Progam</vt:lpstr>
      <vt:lpstr>Turtoring Expectations </vt:lpstr>
      <vt:lpstr>Important Information</vt:lpstr>
      <vt:lpstr>How to Register </vt:lpstr>
      <vt:lpstr>How to Register </vt:lpstr>
      <vt:lpstr>Days &amp; Times of Tutoring Program</vt:lpstr>
      <vt:lpstr>Contact Information</vt:lpstr>
      <vt:lpstr>PowerPoint Presentation</vt:lpstr>
      <vt:lpstr>S.E.E.D Registration/Enrollment,  Withdrawals, &amp; Transfers</vt:lpstr>
      <vt:lpstr>Discussion </vt:lpstr>
      <vt:lpstr>PowerPoint Presentation</vt:lpstr>
      <vt:lpstr>Parent Survey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SMITH</dc:creator>
  <cp:lastModifiedBy>TONYA R WALTON</cp:lastModifiedBy>
  <cp:revision>40</cp:revision>
  <cp:lastPrinted>2022-11-16T20:23:58Z</cp:lastPrinted>
  <dcterms:created xsi:type="dcterms:W3CDTF">2022-03-15T13:51:37Z</dcterms:created>
  <dcterms:modified xsi:type="dcterms:W3CDTF">2022-12-07T04:10:04Z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0x010100838A01932A7F094CBEF3148B354A32BD</vt:lpwstr>
  </property>
  <property fmtid="{D5CDD505-2E9C-101B-9397-08002B2CF9AE}" pid="3" name="MediaServiceImageTags">
    <vt:lpwstr/>
  </property>
  <property fmtid="{D5CDD505-2E9C-101B-9397-08002B2CF9AE}" pid="4" name="Order">
    <vt:lpwstr>60000.0000000000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